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62" r:id="rId1"/>
    <p:sldMasterId id="2147483664" r:id="rId2"/>
  </p:sldMasterIdLst>
  <p:notesMasterIdLst>
    <p:notesMasterId r:id="rId14"/>
  </p:notesMasterIdLst>
  <p:handoutMasterIdLst>
    <p:handoutMasterId r:id="rId15"/>
  </p:handoutMasterIdLst>
  <p:sldIdLst>
    <p:sldId id="276" r:id="rId3"/>
    <p:sldId id="277" r:id="rId4"/>
    <p:sldId id="278" r:id="rId5"/>
    <p:sldId id="279" r:id="rId6"/>
    <p:sldId id="280" r:id="rId7"/>
    <p:sldId id="284" r:id="rId8"/>
    <p:sldId id="281" r:id="rId9"/>
    <p:sldId id="282" r:id="rId10"/>
    <p:sldId id="283" r:id="rId11"/>
    <p:sldId id="285" r:id="rId12"/>
    <p:sldId id="286" r:id="rId13"/>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1753" userDrawn="1">
          <p15:clr>
            <a:srgbClr val="A4A3A4"/>
          </p15:clr>
        </p15:guide>
        <p15:guide id="4" orient="horz" pos="4320" userDrawn="1">
          <p15:clr>
            <a:srgbClr val="A4A3A4"/>
          </p15:clr>
        </p15:guide>
        <p15:guide id="6" orient="horz" pos="1525" userDrawn="1">
          <p15:clr>
            <a:srgbClr val="A4A3A4"/>
          </p15:clr>
        </p15:guide>
        <p15:guide id="7" orient="horz" pos="277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6348B"/>
    <a:srgbClr val="392F78"/>
    <a:srgbClr val="463C7E"/>
    <a:srgbClr val="362B76"/>
    <a:srgbClr val="3F357C"/>
    <a:srgbClr val="3E347B"/>
    <a:srgbClr val="27348B"/>
    <a:srgbClr val="D9DDF7"/>
    <a:srgbClr val="323C8D"/>
    <a:srgbClr val="6431D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showGuides="1">
      <p:cViewPr varScale="1">
        <p:scale>
          <a:sx n="91" d="100"/>
          <a:sy n="91" d="100"/>
        </p:scale>
        <p:origin x="208" y="672"/>
      </p:cViewPr>
      <p:guideLst>
        <p:guide orient="horz" pos="2160"/>
        <p:guide pos="3840"/>
        <p:guide pos="1753"/>
        <p:guide orient="horz" pos="4320"/>
        <p:guide orient="horz" pos="1525"/>
        <p:guide orient="horz" pos="277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B3906D59-E391-DD27-477D-37DAD66CD47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a:extLst>
              <a:ext uri="{FF2B5EF4-FFF2-40B4-BE49-F238E27FC236}">
                <a16:creationId xmlns:a16="http://schemas.microsoft.com/office/drawing/2014/main" id="{DB5F96D4-7922-5DE0-6146-2016D215EEF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6672477-315F-5B46-AD94-7EAD5731BA78}" type="datetimeFigureOut">
              <a:rPr lang="it-IT" smtClean="0"/>
              <a:t>05/06/23</a:t>
            </a:fld>
            <a:endParaRPr lang="it-IT"/>
          </a:p>
        </p:txBody>
      </p:sp>
      <p:sp>
        <p:nvSpPr>
          <p:cNvPr id="4" name="Segnaposto piè di pagina 3">
            <a:extLst>
              <a:ext uri="{FF2B5EF4-FFF2-40B4-BE49-F238E27FC236}">
                <a16:creationId xmlns:a16="http://schemas.microsoft.com/office/drawing/2014/main" id="{573FDC06-B98D-F315-54E0-D19FD92273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it-IT"/>
              <a:t>OSSERVATORIO TERZA MISSIONE E IMPATTO SOCIALE</a:t>
            </a:r>
          </a:p>
        </p:txBody>
      </p:sp>
      <p:sp>
        <p:nvSpPr>
          <p:cNvPr id="5" name="Segnaposto numero diapositiva 4">
            <a:extLst>
              <a:ext uri="{FF2B5EF4-FFF2-40B4-BE49-F238E27FC236}">
                <a16:creationId xmlns:a16="http://schemas.microsoft.com/office/drawing/2014/main" id="{7282FC3C-56AA-5BE1-9D75-0BFA90D8C52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5A0074-D400-7B4B-BD18-57ECAC0A0E86}" type="slidenum">
              <a:rPr lang="it-IT" smtClean="0"/>
              <a:t>‹N›</a:t>
            </a:fld>
            <a:endParaRPr lang="it-IT"/>
          </a:p>
        </p:txBody>
      </p:sp>
    </p:spTree>
    <p:extLst>
      <p:ext uri="{BB962C8B-B14F-4D97-AF65-F5344CB8AC3E}">
        <p14:creationId xmlns:p14="http://schemas.microsoft.com/office/powerpoint/2010/main" val="238615658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904EB2-6CE1-7948-AC9C-D4DF8B067015}" type="datetimeFigureOut">
              <a:rPr lang="it-IT" smtClean="0"/>
              <a:t>05/06/23</a:t>
            </a:fld>
            <a:endParaRPr lang="it-IT"/>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it-IT"/>
              <a:t>OSSERVATORIO TERZA MISSIONE E IMPATTO SOCIALE</a:t>
            </a:r>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4A96884-ACA3-FA42-973B-F959BB0EBC60}" type="slidenum">
              <a:rPr lang="it-IT" smtClean="0"/>
              <a:t>‹N›</a:t>
            </a:fld>
            <a:endParaRPr lang="it-IT"/>
          </a:p>
        </p:txBody>
      </p:sp>
    </p:spTree>
    <p:extLst>
      <p:ext uri="{BB962C8B-B14F-4D97-AF65-F5344CB8AC3E}">
        <p14:creationId xmlns:p14="http://schemas.microsoft.com/office/powerpoint/2010/main" val="1627529738"/>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Tree>
    <p:extLst>
      <p:ext uri="{BB962C8B-B14F-4D97-AF65-F5344CB8AC3E}">
        <p14:creationId xmlns:p14="http://schemas.microsoft.com/office/powerpoint/2010/main" val="22775214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Diapositiva titolo">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C30E2D42-AD32-4574-86F4-81FA5CE7299E}" type="slidenum">
              <a:rPr lang="it-IT" smtClean="0"/>
              <a:pPr/>
              <a:t>‹N›</a:t>
            </a:fld>
            <a:endParaRPr lang="it-IT" dirty="0"/>
          </a:p>
        </p:txBody>
      </p:sp>
    </p:spTree>
    <p:extLst>
      <p:ext uri="{BB962C8B-B14F-4D97-AF65-F5344CB8AC3E}">
        <p14:creationId xmlns:p14="http://schemas.microsoft.com/office/powerpoint/2010/main" val="318014189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Rettangolo 7">
            <a:extLst>
              <a:ext uri="{FF2B5EF4-FFF2-40B4-BE49-F238E27FC236}">
                <a16:creationId xmlns:a16="http://schemas.microsoft.com/office/drawing/2014/main" id="{A8358100-E3DA-4E45-8E51-743631987DAC}"/>
              </a:ext>
            </a:extLst>
          </p:cNvPr>
          <p:cNvSpPr/>
          <p:nvPr userDrawn="1"/>
        </p:nvSpPr>
        <p:spPr>
          <a:xfrm>
            <a:off x="0" y="0"/>
            <a:ext cx="12192000" cy="6921007"/>
          </a:xfrm>
          <a:prstGeom prst="rect">
            <a:avLst/>
          </a:prstGeom>
          <a:solidFill>
            <a:srgbClr val="26348B"/>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CasellaDiTesto 11">
            <a:extLst>
              <a:ext uri="{FF2B5EF4-FFF2-40B4-BE49-F238E27FC236}">
                <a16:creationId xmlns:a16="http://schemas.microsoft.com/office/drawing/2014/main" id="{5304B4A3-7C3B-47D9-BE55-C76BDAEBEB6D}"/>
              </a:ext>
            </a:extLst>
          </p:cNvPr>
          <p:cNvSpPr txBox="1"/>
          <p:nvPr userDrawn="1"/>
        </p:nvSpPr>
        <p:spPr>
          <a:xfrm>
            <a:off x="2628051" y="3304115"/>
            <a:ext cx="6997997" cy="892552"/>
          </a:xfrm>
          <a:prstGeom prst="rect">
            <a:avLst/>
          </a:prstGeom>
          <a:noFill/>
        </p:spPr>
        <p:txBody>
          <a:bodyPr wrap="square" rtlCol="0">
            <a:spAutoFit/>
          </a:bodyPr>
          <a:lstStyle/>
          <a:p>
            <a:r>
              <a:rPr lang="it-IT" sz="3000" dirty="0">
                <a:solidFill>
                  <a:schemeClr val="bg1"/>
                </a:solidFill>
                <a:latin typeface="Work Sans" pitchFamily="2" charset="0"/>
                <a:ea typeface="Roboto" panose="02000000000000000000" pitchFamily="2" charset="0"/>
                <a:cs typeface="Roboto" panose="02000000000000000000" pitchFamily="2" charset="0"/>
              </a:rPr>
              <a:t>TITOLO DELLA PRESENTAZIONE</a:t>
            </a:r>
          </a:p>
          <a:p>
            <a:r>
              <a:rPr lang="it-IT" sz="2200" dirty="0">
                <a:solidFill>
                  <a:schemeClr val="bg1"/>
                </a:solidFill>
                <a:latin typeface="Work Sans" pitchFamily="2" charset="0"/>
                <a:ea typeface="Roboto" panose="02000000000000000000" pitchFamily="2" charset="0"/>
                <a:cs typeface="Roboto" panose="02000000000000000000" pitchFamily="2" charset="0"/>
              </a:rPr>
              <a:t>Sottotitolo della presentazione</a:t>
            </a:r>
            <a:endParaRPr lang="it-IT" sz="2400" dirty="0">
              <a:solidFill>
                <a:schemeClr val="bg1"/>
              </a:solidFill>
              <a:latin typeface="Work Sans" pitchFamily="2" charset="0"/>
              <a:ea typeface="Roboto" panose="02000000000000000000" pitchFamily="2" charset="0"/>
              <a:cs typeface="Roboto" panose="02000000000000000000" pitchFamily="2" charset="0"/>
            </a:endParaRPr>
          </a:p>
        </p:txBody>
      </p:sp>
      <p:sp>
        <p:nvSpPr>
          <p:cNvPr id="14" name="CasellaDiTesto 13">
            <a:extLst>
              <a:ext uri="{FF2B5EF4-FFF2-40B4-BE49-F238E27FC236}">
                <a16:creationId xmlns:a16="http://schemas.microsoft.com/office/drawing/2014/main" id="{3FCA3622-1C9F-4293-9A18-3D49686B5FFE}"/>
              </a:ext>
            </a:extLst>
          </p:cNvPr>
          <p:cNvSpPr txBox="1"/>
          <p:nvPr userDrawn="1"/>
        </p:nvSpPr>
        <p:spPr>
          <a:xfrm>
            <a:off x="2628051" y="5991868"/>
            <a:ext cx="5781261" cy="430887"/>
          </a:xfrm>
          <a:prstGeom prst="rect">
            <a:avLst/>
          </a:prstGeom>
          <a:noFill/>
        </p:spPr>
        <p:txBody>
          <a:bodyPr wrap="square" rtlCol="0">
            <a:spAutoFit/>
          </a:bodyPr>
          <a:lstStyle/>
          <a:p>
            <a:r>
              <a:rPr lang="it-IT" sz="2200" dirty="0">
                <a:solidFill>
                  <a:schemeClr val="bg1"/>
                </a:solidFill>
                <a:latin typeface="Work Sans" pitchFamily="2" charset="0"/>
                <a:ea typeface="Roboto" panose="02000000000000000000" pitchFamily="2" charset="0"/>
                <a:cs typeface="Roboto" panose="02000000000000000000" pitchFamily="2" charset="0"/>
              </a:rPr>
              <a:t>Nome Cognome</a:t>
            </a:r>
            <a:endParaRPr lang="it-IT" dirty="0">
              <a:solidFill>
                <a:schemeClr val="bg1"/>
              </a:solidFill>
              <a:latin typeface="Work Sans" pitchFamily="2" charset="0"/>
              <a:ea typeface="Roboto" panose="02000000000000000000" pitchFamily="2" charset="0"/>
              <a:cs typeface="Roboto" panose="02000000000000000000" pitchFamily="2" charset="0"/>
            </a:endParaRPr>
          </a:p>
        </p:txBody>
      </p:sp>
      <p:sp>
        <p:nvSpPr>
          <p:cNvPr id="16" name="CasellaDiTesto 15">
            <a:extLst>
              <a:ext uri="{FF2B5EF4-FFF2-40B4-BE49-F238E27FC236}">
                <a16:creationId xmlns:a16="http://schemas.microsoft.com/office/drawing/2014/main" id="{CD32713D-BC5C-4884-9621-C017B4FDE2F1}"/>
              </a:ext>
            </a:extLst>
          </p:cNvPr>
          <p:cNvSpPr txBox="1"/>
          <p:nvPr userDrawn="1"/>
        </p:nvSpPr>
        <p:spPr>
          <a:xfrm>
            <a:off x="2628051" y="4818796"/>
            <a:ext cx="6997997" cy="369332"/>
          </a:xfrm>
          <a:prstGeom prst="rect">
            <a:avLst/>
          </a:prstGeom>
          <a:noFill/>
        </p:spPr>
        <p:txBody>
          <a:bodyPr wrap="square" rtlCol="0">
            <a:spAutoFit/>
          </a:bodyPr>
          <a:lstStyle/>
          <a:p>
            <a:r>
              <a:rPr lang="it-IT" dirty="0">
                <a:solidFill>
                  <a:schemeClr val="bg1"/>
                </a:solidFill>
                <a:latin typeface="Work Sans" pitchFamily="2" charset="0"/>
                <a:ea typeface="Roboto" panose="02000000000000000000" pitchFamily="2" charset="0"/>
                <a:cs typeface="Roboto" panose="02000000000000000000" pitchFamily="2" charset="0"/>
              </a:rPr>
              <a:t>gg/mm/</a:t>
            </a:r>
            <a:r>
              <a:rPr lang="it-IT" dirty="0" err="1">
                <a:solidFill>
                  <a:schemeClr val="bg1"/>
                </a:solidFill>
                <a:latin typeface="Work Sans" pitchFamily="2" charset="0"/>
                <a:ea typeface="Roboto" panose="02000000000000000000" pitchFamily="2" charset="0"/>
                <a:cs typeface="Roboto" panose="02000000000000000000" pitchFamily="2" charset="0"/>
              </a:rPr>
              <a:t>aaaa</a:t>
            </a:r>
            <a:endParaRPr lang="it-IT" sz="2400" dirty="0">
              <a:solidFill>
                <a:schemeClr val="bg1"/>
              </a:solidFill>
              <a:latin typeface="Work Sans" pitchFamily="2" charset="0"/>
              <a:ea typeface="Roboto" panose="02000000000000000000" pitchFamily="2" charset="0"/>
              <a:cs typeface="Roboto" panose="02000000000000000000" pitchFamily="2" charset="0"/>
            </a:endParaRPr>
          </a:p>
        </p:txBody>
      </p:sp>
      <p:pic>
        <p:nvPicPr>
          <p:cNvPr id="7" name="Immagine 6">
            <a:extLst>
              <a:ext uri="{FF2B5EF4-FFF2-40B4-BE49-F238E27FC236}">
                <a16:creationId xmlns:a16="http://schemas.microsoft.com/office/drawing/2014/main" id="{B6AF2151-4CFC-448B-9115-3F49381E06A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732529" y="496800"/>
            <a:ext cx="1778318" cy="1186656"/>
          </a:xfrm>
          <a:prstGeom prst="rect">
            <a:avLst/>
          </a:prstGeom>
        </p:spPr>
      </p:pic>
    </p:spTree>
    <p:extLst>
      <p:ext uri="{BB962C8B-B14F-4D97-AF65-F5344CB8AC3E}">
        <p14:creationId xmlns:p14="http://schemas.microsoft.com/office/powerpoint/2010/main" val="1567511089"/>
      </p:ext>
    </p:extLst>
  </p:cSld>
  <p:clrMap bg1="lt1" tx1="dk1" bg2="lt2" tx2="dk2" accent1="accent1" accent2="accent2" accent3="accent3" accent4="accent4" accent5="accent5" accent6="accent6" hlink="hlink" folHlink="folHlink"/>
  <p:sldLayoutIdLst>
    <p:sldLayoutId id="2147483663"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0928405" y="6311893"/>
            <a:ext cx="1051560" cy="361796"/>
          </a:xfrm>
          <a:prstGeom prst="rect">
            <a:avLst/>
          </a:prstGeom>
        </p:spPr>
        <p:txBody>
          <a:bodyPr vert="horz" lIns="91440" tIns="45720" rIns="91440" bIns="45720" rtlCol="0" anchor="ctr"/>
          <a:lstStyle>
            <a:lvl1pPr algn="r">
              <a:defRPr sz="1200">
                <a:solidFill>
                  <a:schemeClr val="tx1"/>
                </a:solidFill>
                <a:latin typeface="Work Sans" pitchFamily="2" charset="0"/>
              </a:defRPr>
            </a:lvl1pPr>
          </a:lstStyle>
          <a:p>
            <a:fld id="{C30E2D42-AD32-4574-86F4-81FA5CE7299E}" type="slidenum">
              <a:rPr lang="it-IT" smtClean="0"/>
              <a:pPr/>
              <a:t>‹N›</a:t>
            </a:fld>
            <a:endParaRPr lang="it-IT" dirty="0"/>
          </a:p>
        </p:txBody>
      </p:sp>
      <p:cxnSp>
        <p:nvCxnSpPr>
          <p:cNvPr id="9" name="Connettore diritto 8">
            <a:extLst>
              <a:ext uri="{FF2B5EF4-FFF2-40B4-BE49-F238E27FC236}">
                <a16:creationId xmlns:a16="http://schemas.microsoft.com/office/drawing/2014/main" id="{C573CEDF-6298-469C-B677-0DD78B00B2A3}"/>
              </a:ext>
            </a:extLst>
          </p:cNvPr>
          <p:cNvCxnSpPr>
            <a:cxnSpLocks/>
          </p:cNvCxnSpPr>
          <p:nvPr userDrawn="1"/>
        </p:nvCxnSpPr>
        <p:spPr>
          <a:xfrm>
            <a:off x="0" y="6066107"/>
            <a:ext cx="12192000" cy="0"/>
          </a:xfrm>
          <a:prstGeom prst="line">
            <a:avLst/>
          </a:prstGeom>
          <a:ln w="28575">
            <a:solidFill>
              <a:srgbClr val="26348B"/>
            </a:solidFill>
          </a:ln>
        </p:spPr>
        <p:style>
          <a:lnRef idx="1">
            <a:schemeClr val="accent1"/>
          </a:lnRef>
          <a:fillRef idx="0">
            <a:schemeClr val="accent1"/>
          </a:fillRef>
          <a:effectRef idx="0">
            <a:schemeClr val="accent1"/>
          </a:effectRef>
          <a:fontRef idx="minor">
            <a:schemeClr val="tx1"/>
          </a:fontRef>
        </p:style>
      </p:cxnSp>
      <p:sp>
        <p:nvSpPr>
          <p:cNvPr id="11" name="CasellaDiTesto 10">
            <a:extLst>
              <a:ext uri="{FF2B5EF4-FFF2-40B4-BE49-F238E27FC236}">
                <a16:creationId xmlns:a16="http://schemas.microsoft.com/office/drawing/2014/main" id="{A5366806-034C-425D-8054-46DECC113185}"/>
              </a:ext>
            </a:extLst>
          </p:cNvPr>
          <p:cNvSpPr txBox="1"/>
          <p:nvPr userDrawn="1"/>
        </p:nvSpPr>
        <p:spPr>
          <a:xfrm>
            <a:off x="5998762" y="6315133"/>
            <a:ext cx="4011102" cy="307777"/>
          </a:xfrm>
          <a:prstGeom prst="rect">
            <a:avLst/>
          </a:prstGeom>
          <a:noFill/>
        </p:spPr>
        <p:txBody>
          <a:bodyPr wrap="square" rtlCol="0" anchor="ctr">
            <a:spAutoFit/>
          </a:bodyPr>
          <a:lstStyle/>
          <a:p>
            <a:r>
              <a:rPr lang="it-IT" sz="1400" dirty="0">
                <a:latin typeface="Work Sans" pitchFamily="2" charset="0"/>
                <a:ea typeface="Roboto" panose="02000000000000000000" pitchFamily="2" charset="0"/>
                <a:cs typeface="Roboto" panose="02000000000000000000" pitchFamily="2" charset="0"/>
              </a:rPr>
              <a:t>TITOLO DELLA PRESENTAZIONE</a:t>
            </a:r>
          </a:p>
        </p:txBody>
      </p:sp>
      <p:sp>
        <p:nvSpPr>
          <p:cNvPr id="12" name="CasellaDiTesto 11">
            <a:extLst>
              <a:ext uri="{FF2B5EF4-FFF2-40B4-BE49-F238E27FC236}">
                <a16:creationId xmlns:a16="http://schemas.microsoft.com/office/drawing/2014/main" id="{2E854B3A-0248-4E4D-BCE2-9E9A90B6095E}"/>
              </a:ext>
            </a:extLst>
          </p:cNvPr>
          <p:cNvSpPr txBox="1"/>
          <p:nvPr userDrawn="1"/>
        </p:nvSpPr>
        <p:spPr>
          <a:xfrm>
            <a:off x="1302026" y="6313960"/>
            <a:ext cx="4793973" cy="307777"/>
          </a:xfrm>
          <a:prstGeom prst="rect">
            <a:avLst/>
          </a:prstGeom>
          <a:noFill/>
        </p:spPr>
        <p:txBody>
          <a:bodyPr wrap="square" rtlCol="0" anchor="ctr">
            <a:spAutoFit/>
          </a:bodyPr>
          <a:lstStyle/>
          <a:p>
            <a:pPr algn="ctr"/>
            <a:r>
              <a:rPr lang="it-IT" sz="1400" dirty="0">
                <a:latin typeface="Work Sans" pitchFamily="2" charset="0"/>
                <a:ea typeface="Roboto" panose="02000000000000000000" pitchFamily="2" charset="0"/>
                <a:cs typeface="Roboto" panose="02000000000000000000" pitchFamily="2" charset="0"/>
              </a:rPr>
              <a:t>Nome Cognome</a:t>
            </a:r>
          </a:p>
        </p:txBody>
      </p:sp>
      <p:pic>
        <p:nvPicPr>
          <p:cNvPr id="13" name="Immagine 12">
            <a:extLst>
              <a:ext uri="{FF2B5EF4-FFF2-40B4-BE49-F238E27FC236}">
                <a16:creationId xmlns:a16="http://schemas.microsoft.com/office/drawing/2014/main" id="{D89BE34C-EF9C-41D5-8349-7717895F87B3}"/>
              </a:ext>
            </a:extLst>
          </p:cNvPr>
          <p:cNvPicPr>
            <a:picLocks noChangeAspect="1"/>
          </p:cNvPicPr>
          <p:nvPr userDrawn="1"/>
        </p:nvPicPr>
        <p:blipFill rotWithShape="1">
          <a:blip r:embed="rId3">
            <a:extLst>
              <a:ext uri="{28A0092B-C50C-407E-A947-70E740481C1C}">
                <a14:useLocalDpi xmlns:a14="http://schemas.microsoft.com/office/drawing/2010/main" val="0"/>
              </a:ext>
            </a:extLst>
          </a:blip>
          <a:srcRect l="26548" t="16382" r="28664" b="40314"/>
          <a:stretch/>
        </p:blipFill>
        <p:spPr>
          <a:xfrm>
            <a:off x="321540" y="6149953"/>
            <a:ext cx="1260000" cy="609909"/>
          </a:xfrm>
          <a:prstGeom prst="rect">
            <a:avLst/>
          </a:prstGeom>
        </p:spPr>
      </p:pic>
    </p:spTree>
    <p:extLst>
      <p:ext uri="{BB962C8B-B14F-4D97-AF65-F5344CB8AC3E}">
        <p14:creationId xmlns:p14="http://schemas.microsoft.com/office/powerpoint/2010/main" val="3114860359"/>
      </p:ext>
    </p:extLst>
  </p:cSld>
  <p:clrMap bg1="lt1" tx1="dk1" bg2="lt2" tx2="dk2" accent1="accent1" accent2="accent2" accent3="accent3" accent4="accent4" accent5="accent5" accent6="accent6" hlink="hlink" folHlink="folHlink"/>
  <p:sldLayoutIdLst>
    <p:sldLayoutId id="2147483665" r:id="rId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francesco.birettoni@unipg.it" TargetMode="External"/><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Immagine 7">
            <a:extLst>
              <a:ext uri="{FF2B5EF4-FFF2-40B4-BE49-F238E27FC236}">
                <a16:creationId xmlns:a16="http://schemas.microsoft.com/office/drawing/2014/main" id="{8EB96EC2-504A-C9E9-106E-EFEBD863B868}"/>
              </a:ext>
            </a:extLst>
          </p:cNvPr>
          <p:cNvPicPr>
            <a:picLocks noChangeAspect="1"/>
          </p:cNvPicPr>
          <p:nvPr/>
        </p:nvPicPr>
        <p:blipFill>
          <a:blip r:embed="rId2"/>
          <a:stretch>
            <a:fillRect/>
          </a:stretch>
        </p:blipFill>
        <p:spPr>
          <a:xfrm>
            <a:off x="0" y="-858"/>
            <a:ext cx="12192000" cy="6859715"/>
          </a:xfrm>
          <a:prstGeom prst="rect">
            <a:avLst/>
          </a:prstGeom>
        </p:spPr>
      </p:pic>
    </p:spTree>
    <p:extLst>
      <p:ext uri="{BB962C8B-B14F-4D97-AF65-F5344CB8AC3E}">
        <p14:creationId xmlns:p14="http://schemas.microsoft.com/office/powerpoint/2010/main" val="11315846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5B8DEE2-6E23-4A00-DB6F-D29A9FFCE1F2}"/>
              </a:ext>
            </a:extLst>
          </p:cNvPr>
          <p:cNvSpPr txBox="1"/>
          <p:nvPr/>
        </p:nvSpPr>
        <p:spPr>
          <a:xfrm>
            <a:off x="1927278" y="307142"/>
            <a:ext cx="8539090" cy="738664"/>
          </a:xfrm>
          <a:prstGeom prst="rect">
            <a:avLst/>
          </a:prstGeom>
          <a:solidFill>
            <a:schemeClr val="bg1"/>
          </a:solidFill>
        </p:spPr>
        <p:txBody>
          <a:bodyPr wrap="square" rtlCol="0">
            <a:spAutoFit/>
          </a:bodyPr>
          <a:lstStyle/>
          <a:p>
            <a:r>
              <a:rPr lang="it-IT" sz="4200" dirty="0"/>
              <a:t>TERZA MISSIONE E IMPATTO SOCIALE</a:t>
            </a:r>
          </a:p>
        </p:txBody>
      </p:sp>
      <p:pic>
        <p:nvPicPr>
          <p:cNvPr id="5" name="Immagine 4">
            <a:extLst>
              <a:ext uri="{FF2B5EF4-FFF2-40B4-BE49-F238E27FC236}">
                <a16:creationId xmlns:a16="http://schemas.microsoft.com/office/drawing/2014/main" id="{27B6CC63-9CBF-EDAE-59D7-3BAEB575497A}"/>
              </a:ext>
            </a:extLst>
          </p:cNvPr>
          <p:cNvPicPr>
            <a:picLocks noChangeAspect="1"/>
          </p:cNvPicPr>
          <p:nvPr/>
        </p:nvPicPr>
        <p:blipFill rotWithShape="1">
          <a:blip r:embed="rId2"/>
          <a:srcRect t="85333"/>
          <a:stretch/>
        </p:blipFill>
        <p:spPr>
          <a:xfrm>
            <a:off x="-1" y="5852160"/>
            <a:ext cx="12191999" cy="1005840"/>
          </a:xfrm>
          <a:prstGeom prst="rect">
            <a:avLst/>
          </a:prstGeom>
        </p:spPr>
      </p:pic>
      <p:sp>
        <p:nvSpPr>
          <p:cNvPr id="6" name="CasellaDiTesto 5">
            <a:extLst>
              <a:ext uri="{FF2B5EF4-FFF2-40B4-BE49-F238E27FC236}">
                <a16:creationId xmlns:a16="http://schemas.microsoft.com/office/drawing/2014/main" id="{7B57734A-D9A4-5CD9-09E5-D0B213FCEF16}"/>
              </a:ext>
            </a:extLst>
          </p:cNvPr>
          <p:cNvSpPr txBox="1"/>
          <p:nvPr/>
        </p:nvSpPr>
        <p:spPr>
          <a:xfrm>
            <a:off x="750276" y="1125410"/>
            <a:ext cx="10391335" cy="4522905"/>
          </a:xfrm>
          <a:prstGeom prst="rect">
            <a:avLst/>
          </a:prstGeom>
          <a:solidFill>
            <a:schemeClr val="bg1"/>
          </a:solidFill>
        </p:spPr>
        <p:txBody>
          <a:bodyPr wrap="square" rtlCol="0">
            <a:spAutoFit/>
          </a:bodyPr>
          <a:lstStyle/>
          <a:p>
            <a:pPr marL="342900" lvl="0" indent="-342900">
              <a:lnSpc>
                <a:spcPct val="115000"/>
              </a:lnSpc>
              <a:buFont typeface="Symbol" pitchFamily="2" charset="2"/>
              <a:buChar char=""/>
            </a:pPr>
            <a:r>
              <a:rPr lang="it-IT" sz="2000" i="1" dirty="0"/>
              <a:t>     </a:t>
            </a:r>
            <a:r>
              <a:rPr lang="it-IT" sz="2800" i="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PUBLIC ENGAGEMENT</a:t>
            </a:r>
            <a:r>
              <a:rPr lang="it-IT" sz="2000" dirty="0">
                <a:effectLst/>
                <a:latin typeface="Calibri" panose="020F0502020204030204" pitchFamily="34" charset="0"/>
                <a:ea typeface="Calibri" panose="020F0502020204030204" pitchFamily="34" charset="0"/>
                <a:cs typeface="Times New Roman" panose="02020603050405020304" pitchFamily="18" charset="0"/>
              </a:rPr>
              <a:t>:</a:t>
            </a:r>
          </a:p>
          <a:p>
            <a:pPr lvl="0">
              <a:lnSpc>
                <a:spcPct val="115000"/>
              </a:lnSpc>
            </a:pPr>
            <a:r>
              <a:rPr lang="it-IT" sz="2800" b="1" dirty="0">
                <a:latin typeface="Calibri" panose="020F0502020204030204" pitchFamily="34" charset="0"/>
                <a:ea typeface="Calibri" panose="020F0502020204030204" pitchFamily="34" charset="0"/>
                <a:cs typeface="Times New Roman" panose="02020603050405020304" pitchFamily="18" charset="0"/>
              </a:rPr>
              <a:t>ESEMPI</a:t>
            </a:r>
          </a:p>
          <a:p>
            <a:pPr lvl="0">
              <a:lnSpc>
                <a:spcPct val="115000"/>
              </a:lnSpc>
            </a:pPr>
            <a:r>
              <a:rPr lang="it-IT" sz="2800" dirty="0">
                <a:effectLst/>
                <a:latin typeface="Calibri" panose="020F0502020204030204" pitchFamily="34" charset="0"/>
                <a:ea typeface="Calibri" panose="020F0502020204030204" pitchFamily="34" charset="0"/>
                <a:cs typeface="Times New Roman" panose="02020603050405020304" pitchFamily="18" charset="0"/>
              </a:rPr>
              <a:t>	</a:t>
            </a:r>
            <a:r>
              <a:rPr lang="it-IT" sz="2800" dirty="0">
                <a:latin typeface="Calibri" panose="020F0502020204030204" pitchFamily="34" charset="0"/>
                <a:ea typeface="Calibri" panose="020F0502020204030204" pitchFamily="34" charset="0"/>
                <a:cs typeface="Times New Roman" panose="02020603050405020304" pitchFamily="18" charset="0"/>
              </a:rPr>
              <a:t>- Pubblicazione su rivista «Beccaccia che passione!», anno, 	pagine</a:t>
            </a:r>
          </a:p>
          <a:p>
            <a:pPr lvl="0">
              <a:lnSpc>
                <a:spcPct val="115000"/>
              </a:lnSpc>
            </a:pPr>
            <a:r>
              <a:rPr lang="it-IT" sz="2800" dirty="0">
                <a:effectLst/>
                <a:latin typeface="Calibri" panose="020F0502020204030204" pitchFamily="34" charset="0"/>
                <a:ea typeface="Calibri" panose="020F0502020204030204" pitchFamily="34" charset="0"/>
                <a:cs typeface="Times New Roman" panose="02020603050405020304" pitchFamily="18" charset="0"/>
              </a:rPr>
              <a:t>	- Organizzazione giornata di sensibilizzazione al tema del 	randagismo «Titolo», date, partecipanti, in collaborazione con…</a:t>
            </a:r>
          </a:p>
          <a:p>
            <a:pPr lvl="0">
              <a:lnSpc>
                <a:spcPct val="115000"/>
              </a:lnSpc>
            </a:pPr>
            <a:r>
              <a:rPr lang="it-IT" sz="2800" dirty="0">
                <a:latin typeface="Calibri" panose="020F0502020204030204" pitchFamily="34" charset="0"/>
                <a:ea typeface="Calibri" panose="020F0502020204030204" pitchFamily="34" charset="0"/>
                <a:cs typeface="Times New Roman" panose="02020603050405020304" pitchFamily="18" charset="0"/>
              </a:rPr>
              <a:t>	- Organizzazione corso per cacciatori «A grugno duro tra i 	cespugli», date, partecipanti </a:t>
            </a:r>
            <a:r>
              <a:rPr lang="it-IT" sz="2800" dirty="0" err="1">
                <a:latin typeface="Calibri" panose="020F0502020204030204" pitchFamily="34" charset="0"/>
                <a:ea typeface="Calibri" panose="020F0502020204030204" pitchFamily="34" charset="0"/>
                <a:cs typeface="Times New Roman" panose="02020603050405020304" pitchFamily="18" charset="0"/>
              </a:rPr>
              <a:t>ecc</a:t>
            </a:r>
            <a:endParaRPr lang="it-IT" sz="2800"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pPr>
            <a:r>
              <a:rPr lang="it-IT" sz="2800" b="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 COMPENSO PREVISTO, ALTRIMENTI ATTIVITA’ CONTO TERZI!!!</a:t>
            </a:r>
          </a:p>
        </p:txBody>
      </p:sp>
    </p:spTree>
    <p:extLst>
      <p:ext uri="{BB962C8B-B14F-4D97-AF65-F5344CB8AC3E}">
        <p14:creationId xmlns:p14="http://schemas.microsoft.com/office/powerpoint/2010/main" val="14264112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5B8DEE2-6E23-4A00-DB6F-D29A9FFCE1F2}"/>
              </a:ext>
            </a:extLst>
          </p:cNvPr>
          <p:cNvSpPr txBox="1"/>
          <p:nvPr/>
        </p:nvSpPr>
        <p:spPr>
          <a:xfrm>
            <a:off x="1927278" y="307142"/>
            <a:ext cx="8539090" cy="738664"/>
          </a:xfrm>
          <a:prstGeom prst="rect">
            <a:avLst/>
          </a:prstGeom>
          <a:solidFill>
            <a:schemeClr val="bg1"/>
          </a:solidFill>
        </p:spPr>
        <p:txBody>
          <a:bodyPr wrap="square" rtlCol="0">
            <a:spAutoFit/>
          </a:bodyPr>
          <a:lstStyle/>
          <a:p>
            <a:r>
              <a:rPr lang="it-IT" sz="4200" dirty="0"/>
              <a:t>TERZA MISSIONE E IMPATTO SOCIALE</a:t>
            </a:r>
          </a:p>
        </p:txBody>
      </p:sp>
      <p:pic>
        <p:nvPicPr>
          <p:cNvPr id="5" name="Immagine 4">
            <a:extLst>
              <a:ext uri="{FF2B5EF4-FFF2-40B4-BE49-F238E27FC236}">
                <a16:creationId xmlns:a16="http://schemas.microsoft.com/office/drawing/2014/main" id="{27B6CC63-9CBF-EDAE-59D7-3BAEB575497A}"/>
              </a:ext>
            </a:extLst>
          </p:cNvPr>
          <p:cNvPicPr>
            <a:picLocks noChangeAspect="1"/>
          </p:cNvPicPr>
          <p:nvPr/>
        </p:nvPicPr>
        <p:blipFill rotWithShape="1">
          <a:blip r:embed="rId2"/>
          <a:srcRect t="85333"/>
          <a:stretch/>
        </p:blipFill>
        <p:spPr>
          <a:xfrm>
            <a:off x="-1" y="5852160"/>
            <a:ext cx="12191999" cy="1005840"/>
          </a:xfrm>
          <a:prstGeom prst="rect">
            <a:avLst/>
          </a:prstGeom>
        </p:spPr>
      </p:pic>
      <p:sp>
        <p:nvSpPr>
          <p:cNvPr id="6" name="CasellaDiTesto 5">
            <a:extLst>
              <a:ext uri="{FF2B5EF4-FFF2-40B4-BE49-F238E27FC236}">
                <a16:creationId xmlns:a16="http://schemas.microsoft.com/office/drawing/2014/main" id="{7B57734A-D9A4-5CD9-09E5-D0B213FCEF16}"/>
              </a:ext>
            </a:extLst>
          </p:cNvPr>
          <p:cNvSpPr txBox="1"/>
          <p:nvPr/>
        </p:nvSpPr>
        <p:spPr>
          <a:xfrm>
            <a:off x="750276" y="1125410"/>
            <a:ext cx="10391335" cy="5018425"/>
          </a:xfrm>
          <a:prstGeom prst="rect">
            <a:avLst/>
          </a:prstGeom>
          <a:solidFill>
            <a:schemeClr val="bg1"/>
          </a:solidFill>
        </p:spPr>
        <p:txBody>
          <a:bodyPr wrap="square" rtlCol="0">
            <a:spAutoFit/>
          </a:bodyPr>
          <a:lstStyle/>
          <a:p>
            <a:pPr lvl="0">
              <a:lnSpc>
                <a:spcPct val="115000"/>
              </a:lnSpc>
            </a:pPr>
            <a:r>
              <a:rPr lang="it-IT" sz="2800" i="1" u="sng" dirty="0">
                <a:effectLst/>
                <a:latin typeface="Calibri" panose="020F0502020204030204" pitchFamily="34" charset="0"/>
                <a:ea typeface="Calibri" panose="020F0502020204030204" pitchFamily="34" charset="0"/>
                <a:cs typeface="Times New Roman" panose="02020603050405020304" pitchFamily="18" charset="0"/>
              </a:rPr>
              <a:t>INSOMMA TUTTO QUELLO CHE FATE E CHE </a:t>
            </a:r>
            <a:r>
              <a:rPr lang="it-IT" sz="2800" i="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NON RIENTRA NELLA DIDATTICA UFFICIALE (</a:t>
            </a:r>
            <a:r>
              <a:rPr lang="it-IT" sz="2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REGISTRO DELLE LEZIONI</a:t>
            </a:r>
            <a:r>
              <a:rPr lang="it-IT" sz="2800" i="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r>
              <a:rPr lang="it-IT" sz="2800" i="1" u="sng" dirty="0">
                <a:effectLst/>
                <a:latin typeface="Calibri" panose="020F0502020204030204" pitchFamily="34" charset="0"/>
                <a:ea typeface="Calibri" panose="020F0502020204030204" pitchFamily="34" charset="0"/>
                <a:cs typeface="Times New Roman" panose="02020603050405020304" pitchFamily="18" charset="0"/>
              </a:rPr>
              <a:t>E</a:t>
            </a:r>
            <a:r>
              <a:rPr lang="it-IT" sz="2800" i="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NELLA RICERCA FINANZIATA DA BANDI COMPETITIVI (</a:t>
            </a:r>
            <a:r>
              <a:rPr lang="it-IT" sz="2800" i="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BASE, CASSA DI RISPARMIO, PRIN, HORIZON 2020, ECC</a:t>
            </a:r>
            <a:r>
              <a:rPr lang="it-IT" sz="2800" i="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
            </a:r>
          </a:p>
          <a:p>
            <a:pPr lvl="0">
              <a:lnSpc>
                <a:spcPct val="115000"/>
              </a:lnSpc>
            </a:pPr>
            <a:endParaRPr lang="it-IT" sz="2800" i="1" u="sng" dirty="0">
              <a:solidFill>
                <a:srgbClr val="FF0000"/>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pPr>
            <a:r>
              <a:rPr lang="it-IT" sz="2800" dirty="0">
                <a:latin typeface="Calibri" panose="020F0502020204030204" pitchFamily="34" charset="0"/>
                <a:ea typeface="Calibri" panose="020F0502020204030204" pitchFamily="34" charset="0"/>
                <a:cs typeface="Times New Roman" panose="02020603050405020304" pitchFamily="18" charset="0"/>
              </a:rPr>
              <a:t>Inviare il </a:t>
            </a:r>
            <a:r>
              <a:rPr lang="it-IT" sz="2800" dirty="0" err="1">
                <a:latin typeface="Calibri" panose="020F0502020204030204" pitchFamily="34" charset="0"/>
                <a:ea typeface="Calibri" panose="020F0502020204030204" pitchFamily="34" charset="0"/>
                <a:cs typeface="Times New Roman" panose="02020603050405020304" pitchFamily="18" charset="0"/>
              </a:rPr>
              <a:t>form</a:t>
            </a:r>
            <a:r>
              <a:rPr lang="it-IT" sz="2800" dirty="0">
                <a:latin typeface="Calibri" panose="020F0502020204030204" pitchFamily="34" charset="0"/>
                <a:ea typeface="Calibri" panose="020F0502020204030204" pitchFamily="34" charset="0"/>
                <a:cs typeface="Times New Roman" panose="02020603050405020304" pitchFamily="18" charset="0"/>
              </a:rPr>
              <a:t> allegato </a:t>
            </a:r>
            <a:r>
              <a:rPr lang="it-IT"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censimento_Terza</a:t>
            </a:r>
            <a:r>
              <a:rPr lang="it-IT"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it-IT"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missione_impatto</a:t>
            </a:r>
            <a:r>
              <a:rPr lang="it-IT"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it-IT" sz="2800" dirty="0" err="1">
                <a:solidFill>
                  <a:srgbClr val="FF0000"/>
                </a:solidFill>
                <a:latin typeface="Calibri" panose="020F0502020204030204" pitchFamily="34" charset="0"/>
                <a:ea typeface="Calibri" panose="020F0502020204030204" pitchFamily="34" charset="0"/>
                <a:cs typeface="Times New Roman" panose="02020603050405020304" pitchFamily="18" charset="0"/>
              </a:rPr>
              <a:t>sociale_MedVet</a:t>
            </a:r>
            <a:r>
              <a:rPr lang="it-IT"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it-IT" sz="2800" dirty="0">
                <a:latin typeface="Calibri" panose="020F0502020204030204" pitchFamily="34" charset="0"/>
                <a:ea typeface="Calibri" panose="020F0502020204030204" pitchFamily="34" charset="0"/>
                <a:cs typeface="Times New Roman" panose="02020603050405020304" pitchFamily="18" charset="0"/>
              </a:rPr>
              <a:t>compilato secondo le necessità all’indirizzo e-mail:</a:t>
            </a:r>
            <a:r>
              <a:rPr lang="it-IT" sz="2800" dirty="0">
                <a:solidFill>
                  <a:srgbClr val="FF0000"/>
                </a:solidFill>
                <a:latin typeface="Calibri" panose="020F0502020204030204" pitchFamily="34" charset="0"/>
                <a:ea typeface="Calibri" panose="020F0502020204030204" pitchFamily="34" charset="0"/>
                <a:cs typeface="Times New Roman" panose="02020603050405020304" pitchFamily="18" charset="0"/>
              </a:rPr>
              <a:t> </a:t>
            </a:r>
            <a:r>
              <a:rPr lang="it-IT" sz="2800" dirty="0">
                <a:solidFill>
                  <a:schemeClr val="accent1"/>
                </a:solidFill>
                <a:latin typeface="Calibri" panose="020F0502020204030204" pitchFamily="34" charset="0"/>
                <a:ea typeface="Calibri" panose="020F0502020204030204" pitchFamily="34" charset="0"/>
                <a:cs typeface="Times New Roman" panose="02020603050405020304" pitchFamily="18" charset="0"/>
                <a:hlinkClick r:id="rId3"/>
              </a:rPr>
              <a:t>francesco.birettoni@unipg.it</a:t>
            </a:r>
            <a:endParaRPr lang="it-IT" sz="2800" dirty="0">
              <a:solidFill>
                <a:schemeClr val="accent1"/>
              </a:solidFill>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pPr>
            <a:r>
              <a:rPr lang="it-IT" sz="2800" dirty="0">
                <a:latin typeface="Calibri" panose="020F0502020204030204" pitchFamily="34" charset="0"/>
                <a:ea typeface="Calibri" panose="020F0502020204030204" pitchFamily="34" charset="0"/>
                <a:cs typeface="Times New Roman" panose="02020603050405020304" pitchFamily="18" charset="0"/>
              </a:rPr>
              <a:t>Anni di riferimento </a:t>
            </a:r>
            <a:r>
              <a:rPr lang="it-IT" sz="2800" u="sng" dirty="0">
                <a:latin typeface="Calibri" panose="020F0502020204030204" pitchFamily="34" charset="0"/>
                <a:ea typeface="Calibri" panose="020F0502020204030204" pitchFamily="34" charset="0"/>
                <a:cs typeface="Times New Roman" panose="02020603050405020304" pitchFamily="18" charset="0"/>
              </a:rPr>
              <a:t>2021</a:t>
            </a:r>
            <a:r>
              <a:rPr lang="it-IT" sz="2800" dirty="0">
                <a:latin typeface="Calibri" panose="020F0502020204030204" pitchFamily="34" charset="0"/>
                <a:ea typeface="Calibri" panose="020F0502020204030204" pitchFamily="34" charset="0"/>
                <a:cs typeface="Times New Roman" panose="02020603050405020304" pitchFamily="18" charset="0"/>
              </a:rPr>
              <a:t> </a:t>
            </a:r>
            <a:r>
              <a:rPr lang="it-IT" sz="2800" u="sng" dirty="0">
                <a:latin typeface="Calibri" panose="020F0502020204030204" pitchFamily="34" charset="0"/>
                <a:ea typeface="Calibri" panose="020F0502020204030204" pitchFamily="34" charset="0"/>
                <a:cs typeface="Times New Roman" panose="02020603050405020304" pitchFamily="18" charset="0"/>
              </a:rPr>
              <a:t>2022</a:t>
            </a:r>
            <a:r>
              <a:rPr lang="it-IT" sz="2800" dirty="0">
                <a:latin typeface="Calibri" panose="020F0502020204030204" pitchFamily="34" charset="0"/>
                <a:ea typeface="Calibri" panose="020F0502020204030204" pitchFamily="34" charset="0"/>
                <a:cs typeface="Times New Roman" panose="02020603050405020304" pitchFamily="18" charset="0"/>
              </a:rPr>
              <a:t> </a:t>
            </a:r>
            <a:r>
              <a:rPr lang="it-IT" sz="2800" u="sng" dirty="0">
                <a:latin typeface="Calibri" panose="020F0502020204030204" pitchFamily="34" charset="0"/>
                <a:ea typeface="Calibri" panose="020F0502020204030204" pitchFamily="34" charset="0"/>
                <a:cs typeface="Times New Roman" panose="02020603050405020304" pitchFamily="18" charset="0"/>
              </a:rPr>
              <a:t>2023</a:t>
            </a:r>
          </a:p>
          <a:p>
            <a:pPr lvl="0">
              <a:lnSpc>
                <a:spcPct val="115000"/>
              </a:lnSpc>
            </a:pPr>
            <a:r>
              <a:rPr lang="it-IT" sz="2800" u="sng">
                <a:effectLst/>
                <a:latin typeface="Calibri" panose="020F0502020204030204" pitchFamily="34" charset="0"/>
                <a:ea typeface="Calibri" panose="020F0502020204030204" pitchFamily="34" charset="0"/>
                <a:cs typeface="Times New Roman" panose="02020603050405020304" pitchFamily="18" charset="0"/>
              </a:rPr>
              <a:t>Gli </a:t>
            </a:r>
            <a:r>
              <a:rPr lang="it-IT" sz="2800" u="sng">
                <a:latin typeface="Calibri" panose="020F0502020204030204" pitchFamily="34" charset="0"/>
                <a:ea typeface="Calibri" panose="020F0502020204030204" pitchFamily="34" charset="0"/>
                <a:cs typeface="Times New Roman" panose="02020603050405020304" pitchFamily="18" charset="0"/>
              </a:rPr>
              <a:t>Osservatori </a:t>
            </a:r>
            <a:r>
              <a:rPr lang="it-IT" sz="2800" u="sng" dirty="0">
                <a:latin typeface="Calibri" panose="020F0502020204030204" pitchFamily="34" charset="0"/>
                <a:ea typeface="Calibri" panose="020F0502020204030204" pitchFamily="34" charset="0"/>
                <a:cs typeface="Times New Roman" panose="02020603050405020304" pitchFamily="18" charset="0"/>
              </a:rPr>
              <a:t>sono disponibili per chiarimenti</a:t>
            </a:r>
            <a:endParaRPr lang="it-IT" sz="2000" u="sng"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22042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F90B441A-CCC4-DB27-53AD-6BC721B9CB56}"/>
              </a:ext>
            </a:extLst>
          </p:cNvPr>
          <p:cNvPicPr>
            <a:picLocks noChangeAspect="1"/>
          </p:cNvPicPr>
          <p:nvPr/>
        </p:nvPicPr>
        <p:blipFill>
          <a:blip r:embed="rId2"/>
          <a:stretch>
            <a:fillRect/>
          </a:stretch>
        </p:blipFill>
        <p:spPr>
          <a:xfrm>
            <a:off x="0" y="0"/>
            <a:ext cx="12192000" cy="6858000"/>
          </a:xfrm>
          <a:prstGeom prst="rect">
            <a:avLst/>
          </a:prstGeom>
        </p:spPr>
      </p:pic>
      <p:sp>
        <p:nvSpPr>
          <p:cNvPr id="4" name="CasellaDiTesto 3">
            <a:extLst>
              <a:ext uri="{FF2B5EF4-FFF2-40B4-BE49-F238E27FC236}">
                <a16:creationId xmlns:a16="http://schemas.microsoft.com/office/drawing/2014/main" id="{C6016F64-523F-1AED-52A6-A7F38E740946}"/>
              </a:ext>
            </a:extLst>
          </p:cNvPr>
          <p:cNvSpPr txBox="1"/>
          <p:nvPr/>
        </p:nvSpPr>
        <p:spPr>
          <a:xfrm>
            <a:off x="6096000" y="675250"/>
            <a:ext cx="4684542" cy="738664"/>
          </a:xfrm>
          <a:prstGeom prst="rect">
            <a:avLst/>
          </a:prstGeom>
          <a:solidFill>
            <a:schemeClr val="bg1"/>
          </a:solidFill>
        </p:spPr>
        <p:txBody>
          <a:bodyPr wrap="square" rtlCol="0">
            <a:spAutoFit/>
          </a:bodyPr>
          <a:lstStyle/>
          <a:p>
            <a:r>
              <a:rPr lang="it-IT" sz="4200" dirty="0"/>
              <a:t>E IMPATTO SOCIALE</a:t>
            </a:r>
          </a:p>
        </p:txBody>
      </p:sp>
    </p:spTree>
    <p:extLst>
      <p:ext uri="{BB962C8B-B14F-4D97-AF65-F5344CB8AC3E}">
        <p14:creationId xmlns:p14="http://schemas.microsoft.com/office/powerpoint/2010/main" val="39585317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a:extLst>
              <a:ext uri="{FF2B5EF4-FFF2-40B4-BE49-F238E27FC236}">
                <a16:creationId xmlns:a16="http://schemas.microsoft.com/office/drawing/2014/main" id="{E7CCA0AD-56F1-0F36-A176-D40A3AC6D337}"/>
              </a:ext>
            </a:extLst>
          </p:cNvPr>
          <p:cNvPicPr>
            <a:picLocks noChangeAspect="1"/>
          </p:cNvPicPr>
          <p:nvPr/>
        </p:nvPicPr>
        <p:blipFill>
          <a:blip r:embed="rId2"/>
          <a:stretch>
            <a:fillRect/>
          </a:stretch>
        </p:blipFill>
        <p:spPr>
          <a:xfrm>
            <a:off x="0" y="-1"/>
            <a:ext cx="12192000" cy="6858001"/>
          </a:xfrm>
          <a:prstGeom prst="rect">
            <a:avLst/>
          </a:prstGeom>
        </p:spPr>
      </p:pic>
      <p:sp>
        <p:nvSpPr>
          <p:cNvPr id="4" name="CasellaDiTesto 3">
            <a:extLst>
              <a:ext uri="{FF2B5EF4-FFF2-40B4-BE49-F238E27FC236}">
                <a16:creationId xmlns:a16="http://schemas.microsoft.com/office/drawing/2014/main" id="{91DCFA9C-63A3-4722-955E-888E016C7225}"/>
              </a:ext>
            </a:extLst>
          </p:cNvPr>
          <p:cNvSpPr txBox="1"/>
          <p:nvPr/>
        </p:nvSpPr>
        <p:spPr>
          <a:xfrm>
            <a:off x="6053796" y="365761"/>
            <a:ext cx="4684542" cy="738664"/>
          </a:xfrm>
          <a:prstGeom prst="rect">
            <a:avLst/>
          </a:prstGeom>
          <a:solidFill>
            <a:schemeClr val="bg1"/>
          </a:solidFill>
        </p:spPr>
        <p:txBody>
          <a:bodyPr wrap="square" rtlCol="0">
            <a:spAutoFit/>
          </a:bodyPr>
          <a:lstStyle/>
          <a:p>
            <a:r>
              <a:rPr lang="it-IT" sz="4200" dirty="0"/>
              <a:t>E IMPATTO SOCIALE</a:t>
            </a:r>
          </a:p>
        </p:txBody>
      </p:sp>
    </p:spTree>
    <p:extLst>
      <p:ext uri="{BB962C8B-B14F-4D97-AF65-F5344CB8AC3E}">
        <p14:creationId xmlns:p14="http://schemas.microsoft.com/office/powerpoint/2010/main" val="984911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a:extLst>
              <a:ext uri="{FF2B5EF4-FFF2-40B4-BE49-F238E27FC236}">
                <a16:creationId xmlns:a16="http://schemas.microsoft.com/office/drawing/2014/main" id="{9D8F1FB3-F72C-C619-AF8E-37349827E1E5}"/>
              </a:ext>
            </a:extLst>
          </p:cNvPr>
          <p:cNvPicPr>
            <a:picLocks noChangeAspect="1"/>
          </p:cNvPicPr>
          <p:nvPr/>
        </p:nvPicPr>
        <p:blipFill>
          <a:blip r:embed="rId2"/>
          <a:stretch>
            <a:fillRect/>
          </a:stretch>
        </p:blipFill>
        <p:spPr>
          <a:xfrm>
            <a:off x="-1" y="0"/>
            <a:ext cx="12191999" cy="6858000"/>
          </a:xfrm>
          <a:prstGeom prst="rect">
            <a:avLst/>
          </a:prstGeom>
        </p:spPr>
      </p:pic>
      <p:sp>
        <p:nvSpPr>
          <p:cNvPr id="5" name="CasellaDiTesto 4">
            <a:extLst>
              <a:ext uri="{FF2B5EF4-FFF2-40B4-BE49-F238E27FC236}">
                <a16:creationId xmlns:a16="http://schemas.microsoft.com/office/drawing/2014/main" id="{AFFD6119-9FC5-9116-A3B6-8741AC20FBB2}"/>
              </a:ext>
            </a:extLst>
          </p:cNvPr>
          <p:cNvSpPr txBox="1"/>
          <p:nvPr/>
        </p:nvSpPr>
        <p:spPr>
          <a:xfrm>
            <a:off x="271974" y="2489982"/>
            <a:ext cx="8787619" cy="477054"/>
          </a:xfrm>
          <a:prstGeom prst="rect">
            <a:avLst/>
          </a:prstGeom>
          <a:solidFill>
            <a:schemeClr val="bg1"/>
          </a:solidFill>
        </p:spPr>
        <p:txBody>
          <a:bodyPr wrap="square" rtlCol="0">
            <a:spAutoFit/>
          </a:bodyPr>
          <a:lstStyle/>
          <a:p>
            <a:pPr marL="342900" indent="-342900">
              <a:buFont typeface="Arial" panose="020B0604020202020204" pitchFamily="34" charset="0"/>
              <a:buChar char="•"/>
            </a:pPr>
            <a:r>
              <a:rPr lang="it-IT" sz="2500" dirty="0"/>
              <a:t>    </a:t>
            </a:r>
            <a:r>
              <a:rPr lang="it-IT" sz="2500" i="1" u="sng" dirty="0">
                <a:solidFill>
                  <a:srgbClr val="FF0000"/>
                </a:solidFill>
              </a:rPr>
              <a:t>IMPRESE/SPIN OFF</a:t>
            </a:r>
            <a:r>
              <a:rPr lang="it-IT" sz="2500" dirty="0"/>
              <a:t>: imprenditorialità accademica</a:t>
            </a:r>
          </a:p>
        </p:txBody>
      </p:sp>
      <p:sp>
        <p:nvSpPr>
          <p:cNvPr id="7" name="CasellaDiTesto 6">
            <a:extLst>
              <a:ext uri="{FF2B5EF4-FFF2-40B4-BE49-F238E27FC236}">
                <a16:creationId xmlns:a16="http://schemas.microsoft.com/office/drawing/2014/main" id="{281B7FC4-976E-0951-9A0C-735B597B7C5C}"/>
              </a:ext>
            </a:extLst>
          </p:cNvPr>
          <p:cNvSpPr txBox="1"/>
          <p:nvPr/>
        </p:nvSpPr>
        <p:spPr>
          <a:xfrm>
            <a:off x="5983456" y="351691"/>
            <a:ext cx="4684542" cy="754053"/>
          </a:xfrm>
          <a:prstGeom prst="rect">
            <a:avLst/>
          </a:prstGeom>
          <a:solidFill>
            <a:schemeClr val="bg1"/>
          </a:solidFill>
        </p:spPr>
        <p:txBody>
          <a:bodyPr wrap="square" rtlCol="0">
            <a:spAutoFit/>
          </a:bodyPr>
          <a:lstStyle/>
          <a:p>
            <a:r>
              <a:rPr lang="it-IT" sz="4300" dirty="0"/>
              <a:t>E IMPATTO SOCIALE</a:t>
            </a:r>
          </a:p>
        </p:txBody>
      </p:sp>
    </p:spTree>
    <p:extLst>
      <p:ext uri="{BB962C8B-B14F-4D97-AF65-F5344CB8AC3E}">
        <p14:creationId xmlns:p14="http://schemas.microsoft.com/office/powerpoint/2010/main" val="493827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5B8DEE2-6E23-4A00-DB6F-D29A9FFCE1F2}"/>
              </a:ext>
            </a:extLst>
          </p:cNvPr>
          <p:cNvSpPr txBox="1"/>
          <p:nvPr/>
        </p:nvSpPr>
        <p:spPr>
          <a:xfrm>
            <a:off x="1927278" y="490025"/>
            <a:ext cx="8539090" cy="738664"/>
          </a:xfrm>
          <a:prstGeom prst="rect">
            <a:avLst/>
          </a:prstGeom>
          <a:solidFill>
            <a:schemeClr val="bg1"/>
          </a:solidFill>
        </p:spPr>
        <p:txBody>
          <a:bodyPr wrap="square" rtlCol="0">
            <a:spAutoFit/>
          </a:bodyPr>
          <a:lstStyle/>
          <a:p>
            <a:r>
              <a:rPr lang="it-IT" sz="4200" dirty="0"/>
              <a:t>TERZA MISSIONE E IMPATTO SOCIALE</a:t>
            </a:r>
          </a:p>
        </p:txBody>
      </p:sp>
      <p:pic>
        <p:nvPicPr>
          <p:cNvPr id="5" name="Immagine 4">
            <a:extLst>
              <a:ext uri="{FF2B5EF4-FFF2-40B4-BE49-F238E27FC236}">
                <a16:creationId xmlns:a16="http://schemas.microsoft.com/office/drawing/2014/main" id="{27B6CC63-9CBF-EDAE-59D7-3BAEB575497A}"/>
              </a:ext>
            </a:extLst>
          </p:cNvPr>
          <p:cNvPicPr>
            <a:picLocks noChangeAspect="1"/>
          </p:cNvPicPr>
          <p:nvPr/>
        </p:nvPicPr>
        <p:blipFill rotWithShape="1">
          <a:blip r:embed="rId2"/>
          <a:srcRect t="85333"/>
          <a:stretch/>
        </p:blipFill>
        <p:spPr>
          <a:xfrm>
            <a:off x="-1" y="5852160"/>
            <a:ext cx="12191999" cy="1005840"/>
          </a:xfrm>
          <a:prstGeom prst="rect">
            <a:avLst/>
          </a:prstGeom>
        </p:spPr>
      </p:pic>
      <p:sp>
        <p:nvSpPr>
          <p:cNvPr id="6" name="CasellaDiTesto 5">
            <a:extLst>
              <a:ext uri="{FF2B5EF4-FFF2-40B4-BE49-F238E27FC236}">
                <a16:creationId xmlns:a16="http://schemas.microsoft.com/office/drawing/2014/main" id="{7B57734A-D9A4-5CD9-09E5-D0B213FCEF16}"/>
              </a:ext>
            </a:extLst>
          </p:cNvPr>
          <p:cNvSpPr txBox="1"/>
          <p:nvPr/>
        </p:nvSpPr>
        <p:spPr>
          <a:xfrm>
            <a:off x="750276" y="1308294"/>
            <a:ext cx="10391335" cy="4314707"/>
          </a:xfrm>
          <a:prstGeom prst="rect">
            <a:avLst/>
          </a:prstGeom>
          <a:solidFill>
            <a:schemeClr val="bg1"/>
          </a:solidFill>
        </p:spPr>
        <p:txBody>
          <a:bodyPr wrap="square" rtlCol="0">
            <a:spAutoFit/>
          </a:bodyPr>
          <a:lstStyle/>
          <a:p>
            <a:pPr marL="342900" lvl="0" indent="-342900">
              <a:lnSpc>
                <a:spcPct val="115000"/>
              </a:lnSpc>
              <a:buFont typeface="Symbol" pitchFamily="2" charset="2"/>
              <a:buChar char=""/>
            </a:pPr>
            <a:r>
              <a:rPr lang="it-IT" sz="2400" i="1" dirty="0"/>
              <a:t>     </a:t>
            </a:r>
            <a:r>
              <a:rPr lang="it-IT" sz="2400" i="1" u="sng" dirty="0">
                <a:solidFill>
                  <a:srgbClr val="FF0000"/>
                </a:solidFill>
              </a:rPr>
              <a:t>ATTIVITA’ CONTO TERZI</a:t>
            </a:r>
            <a:r>
              <a:rPr lang="it-IT" sz="2400" dirty="0"/>
              <a:t>: </a:t>
            </a:r>
            <a:r>
              <a:rPr lang="it-IT" sz="2400" u="sng" dirty="0">
                <a:effectLst/>
                <a:latin typeface="Calibri" panose="020F0502020204030204" pitchFamily="34" charset="0"/>
                <a:ea typeface="Calibri" panose="020F0502020204030204" pitchFamily="34" charset="0"/>
                <a:cs typeface="Times New Roman" panose="02020603050405020304" pitchFamily="18" charset="0"/>
              </a:rPr>
              <a:t>importi dei contratti di ricerca/consulenza con committenza esterna</a:t>
            </a:r>
            <a:r>
              <a:rPr lang="it-IT" sz="2400" dirty="0">
                <a:effectLst/>
                <a:latin typeface="Calibri" panose="020F0502020204030204" pitchFamily="34" charset="0"/>
                <a:ea typeface="Calibri" panose="020F0502020204030204" pitchFamily="34" charset="0"/>
                <a:cs typeface="Times New Roman" panose="02020603050405020304" pitchFamily="18" charset="0"/>
              </a:rPr>
              <a:t>, che non sono stati considerati fra le entrate derivanti da progetti competitivi </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15000"/>
              </a:lnSpc>
              <a:buFont typeface="Wingdings" pitchFamily="2" charset="2"/>
              <a:buChar char=""/>
            </a:pPr>
            <a:r>
              <a:rPr lang="it-IT" sz="2400" b="1" dirty="0">
                <a:effectLst/>
                <a:latin typeface="Calibri" panose="020F0502020204030204" pitchFamily="34" charset="0"/>
                <a:ea typeface="Calibri" panose="020F0502020204030204" pitchFamily="34" charset="0"/>
                <a:cs typeface="Times New Roman" panose="02020603050405020304" pitchFamily="18" charset="0"/>
              </a:rPr>
              <a:t>Attività commerciale</a:t>
            </a:r>
            <a:r>
              <a:rPr lang="it-IT" sz="2400" dirty="0">
                <a:effectLst/>
                <a:latin typeface="Calibri" panose="020F0502020204030204" pitchFamily="34" charset="0"/>
                <a:ea typeface="Calibri" panose="020F0502020204030204" pitchFamily="34" charset="0"/>
                <a:cs typeface="Times New Roman" panose="02020603050405020304" pitchFamily="18" charset="0"/>
              </a:rPr>
              <a:t> (</a:t>
            </a:r>
            <a:r>
              <a:rPr lang="it-IT"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ricerca commissionata, </a:t>
            </a:r>
            <a:r>
              <a:rPr lang="it-IT" sz="2400" dirty="0">
                <a:effectLst/>
                <a:latin typeface="Calibri" panose="020F0502020204030204" pitchFamily="34" charset="0"/>
                <a:ea typeface="Calibri" panose="020F0502020204030204" pitchFamily="34" charset="0"/>
                <a:cs typeface="Times New Roman" panose="02020603050405020304" pitchFamily="18" charset="0"/>
              </a:rPr>
              <a:t>prestazioni a tariffario, </a:t>
            </a:r>
            <a:r>
              <a:rPr lang="it-IT" sz="2400" i="1" u="sng" dirty="0">
                <a:effectLst/>
                <a:latin typeface="Calibri" panose="020F0502020204030204" pitchFamily="34" charset="0"/>
                <a:ea typeface="Calibri" panose="020F0502020204030204" pitchFamily="34" charset="0"/>
                <a:cs typeface="Times New Roman" panose="02020603050405020304" pitchFamily="18" charset="0"/>
              </a:rPr>
              <a:t>attività didattica in conto terzi</a:t>
            </a:r>
            <a:r>
              <a:rPr lang="it-IT" sz="2400" dirty="0">
                <a:effectLst/>
                <a:latin typeface="Calibri" panose="020F0502020204030204" pitchFamily="34" charset="0"/>
                <a:ea typeface="Calibri" panose="020F0502020204030204" pitchFamily="34" charset="0"/>
                <a:cs typeface="Times New Roman" panose="02020603050405020304" pitchFamily="18" charset="0"/>
              </a:rPr>
              <a:t>, </a:t>
            </a:r>
            <a:r>
              <a:rPr lang="it-IT" sz="2400" i="1" u="sng" dirty="0">
                <a:effectLst/>
                <a:latin typeface="Calibri" panose="020F0502020204030204" pitchFamily="34" charset="0"/>
                <a:ea typeface="Calibri" panose="020F0502020204030204" pitchFamily="34" charset="0"/>
                <a:cs typeface="Times New Roman" panose="02020603050405020304" pitchFamily="18" charset="0"/>
              </a:rPr>
              <a:t>seminari e convegni</a:t>
            </a:r>
            <a:r>
              <a:rPr lang="it-IT" sz="2400" dirty="0">
                <a:effectLst/>
                <a:latin typeface="Calibri" panose="020F0502020204030204" pitchFamily="34" charset="0"/>
                <a:ea typeface="Calibri" panose="020F0502020204030204" pitchFamily="34" charset="0"/>
                <a:cs typeface="Times New Roman" panose="02020603050405020304" pitchFamily="18" charset="0"/>
              </a:rPr>
              <a:t>, altra attività commerciale);</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15000"/>
              </a:lnSpc>
              <a:buFont typeface="Wingdings" pitchFamily="2" charset="2"/>
              <a:buChar char=""/>
            </a:pPr>
            <a:r>
              <a:rPr lang="it-IT" sz="2400" b="1" dirty="0">
                <a:effectLst/>
                <a:latin typeface="Calibri" panose="020F0502020204030204" pitchFamily="34" charset="0"/>
                <a:ea typeface="Calibri" panose="020F0502020204030204" pitchFamily="34" charset="0"/>
                <a:cs typeface="Times New Roman" panose="02020603050405020304" pitchFamily="18" charset="0"/>
              </a:rPr>
              <a:t>Contratti e convenzioni</a:t>
            </a:r>
            <a:r>
              <a:rPr lang="it-IT" sz="2400" dirty="0">
                <a:effectLst/>
                <a:latin typeface="Calibri" panose="020F0502020204030204" pitchFamily="34" charset="0"/>
                <a:ea typeface="Calibri" panose="020F0502020204030204" pitchFamily="34" charset="0"/>
                <a:cs typeface="Times New Roman" panose="02020603050405020304" pitchFamily="18" charset="0"/>
              </a:rPr>
              <a:t> (amministrazioni pubbliche, </a:t>
            </a:r>
            <a:r>
              <a:rPr lang="it-IT" sz="2400" u="sng" dirty="0">
                <a:effectLst/>
                <a:latin typeface="Calibri" panose="020F0502020204030204" pitchFamily="34" charset="0"/>
                <a:ea typeface="Calibri" panose="020F0502020204030204" pitchFamily="34" charset="0"/>
                <a:cs typeface="Times New Roman" panose="02020603050405020304" pitchFamily="18" charset="0"/>
              </a:rPr>
              <a:t>enti di ricerca</a:t>
            </a:r>
            <a:r>
              <a:rPr lang="it-IT" sz="2400" dirty="0">
                <a:effectLst/>
                <a:latin typeface="Calibri" panose="020F0502020204030204" pitchFamily="34" charset="0"/>
                <a:ea typeface="Calibri" panose="020F0502020204030204" pitchFamily="34" charset="0"/>
                <a:cs typeface="Times New Roman" panose="02020603050405020304" pitchFamily="18" charset="0"/>
              </a:rPr>
              <a:t>, comuni o </a:t>
            </a:r>
            <a:r>
              <a:rPr lang="it-IT" sz="2400" i="1" u="sng" dirty="0">
                <a:effectLst/>
                <a:latin typeface="Calibri" panose="020F0502020204030204" pitchFamily="34" charset="0"/>
                <a:ea typeface="Calibri" panose="020F0502020204030204" pitchFamily="34" charset="0"/>
                <a:cs typeface="Times New Roman" panose="02020603050405020304" pitchFamily="18" charset="0"/>
              </a:rPr>
              <a:t>regioni</a:t>
            </a:r>
            <a:r>
              <a:rPr lang="it-IT" sz="2400" dirty="0">
                <a:effectLst/>
                <a:latin typeface="Calibri" panose="020F0502020204030204" pitchFamily="34" charset="0"/>
                <a:ea typeface="Calibri" panose="020F0502020204030204" pitchFamily="34" charset="0"/>
                <a:cs typeface="Times New Roman" panose="02020603050405020304" pitchFamily="18" charset="0"/>
              </a:rPr>
              <a:t>)</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15000"/>
              </a:lnSpc>
              <a:spcAft>
                <a:spcPts val="1000"/>
              </a:spcAft>
              <a:buFont typeface="Wingdings" pitchFamily="2" charset="2"/>
              <a:buChar char=""/>
            </a:pPr>
            <a:r>
              <a:rPr lang="it-IT" sz="2400" b="1" dirty="0">
                <a:effectLst/>
                <a:latin typeface="Calibri" panose="020F0502020204030204" pitchFamily="34" charset="0"/>
                <a:ea typeface="Calibri" panose="020F0502020204030204" pitchFamily="34" charset="0"/>
                <a:cs typeface="Times New Roman" panose="02020603050405020304" pitchFamily="18" charset="0"/>
              </a:rPr>
              <a:t>Trasferimenti correnti o per investimenti da altri soggetti </a:t>
            </a:r>
            <a:r>
              <a:rPr lang="it-IT" sz="2400" dirty="0">
                <a:effectLst/>
                <a:latin typeface="Calibri" panose="020F0502020204030204" pitchFamily="34" charset="0"/>
                <a:ea typeface="Calibri" panose="020F0502020204030204" pitchFamily="34" charset="0"/>
                <a:cs typeface="Times New Roman" panose="02020603050405020304" pitchFamily="18" charset="0"/>
              </a:rPr>
              <a:t>(non comportano controprestazioni da parte dell’ateneo – donazioni?)</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970834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5B8DEE2-6E23-4A00-DB6F-D29A9FFCE1F2}"/>
              </a:ext>
            </a:extLst>
          </p:cNvPr>
          <p:cNvSpPr txBox="1"/>
          <p:nvPr/>
        </p:nvSpPr>
        <p:spPr>
          <a:xfrm>
            <a:off x="1927278" y="490025"/>
            <a:ext cx="8539090" cy="738664"/>
          </a:xfrm>
          <a:prstGeom prst="rect">
            <a:avLst/>
          </a:prstGeom>
          <a:solidFill>
            <a:schemeClr val="bg1"/>
          </a:solidFill>
        </p:spPr>
        <p:txBody>
          <a:bodyPr wrap="square" rtlCol="0">
            <a:spAutoFit/>
          </a:bodyPr>
          <a:lstStyle/>
          <a:p>
            <a:r>
              <a:rPr lang="it-IT" sz="4200" dirty="0"/>
              <a:t>TERZA MISSIONE E IMPATTO SOCIALE</a:t>
            </a:r>
          </a:p>
        </p:txBody>
      </p:sp>
      <p:pic>
        <p:nvPicPr>
          <p:cNvPr id="5" name="Immagine 4">
            <a:extLst>
              <a:ext uri="{FF2B5EF4-FFF2-40B4-BE49-F238E27FC236}">
                <a16:creationId xmlns:a16="http://schemas.microsoft.com/office/drawing/2014/main" id="{27B6CC63-9CBF-EDAE-59D7-3BAEB575497A}"/>
              </a:ext>
            </a:extLst>
          </p:cNvPr>
          <p:cNvPicPr>
            <a:picLocks noChangeAspect="1"/>
          </p:cNvPicPr>
          <p:nvPr/>
        </p:nvPicPr>
        <p:blipFill rotWithShape="1">
          <a:blip r:embed="rId2"/>
          <a:srcRect t="85333"/>
          <a:stretch/>
        </p:blipFill>
        <p:spPr>
          <a:xfrm>
            <a:off x="-1" y="5852160"/>
            <a:ext cx="12191999" cy="1005840"/>
          </a:xfrm>
          <a:prstGeom prst="rect">
            <a:avLst/>
          </a:prstGeom>
        </p:spPr>
      </p:pic>
      <p:sp>
        <p:nvSpPr>
          <p:cNvPr id="6" name="CasellaDiTesto 5">
            <a:extLst>
              <a:ext uri="{FF2B5EF4-FFF2-40B4-BE49-F238E27FC236}">
                <a16:creationId xmlns:a16="http://schemas.microsoft.com/office/drawing/2014/main" id="{7B57734A-D9A4-5CD9-09E5-D0B213FCEF16}"/>
              </a:ext>
            </a:extLst>
          </p:cNvPr>
          <p:cNvSpPr txBox="1"/>
          <p:nvPr/>
        </p:nvSpPr>
        <p:spPr>
          <a:xfrm>
            <a:off x="211016" y="1308294"/>
            <a:ext cx="10930596" cy="4314707"/>
          </a:xfrm>
          <a:prstGeom prst="rect">
            <a:avLst/>
          </a:prstGeom>
          <a:solidFill>
            <a:schemeClr val="bg1"/>
          </a:solidFill>
        </p:spPr>
        <p:txBody>
          <a:bodyPr wrap="square" rtlCol="0">
            <a:spAutoFit/>
          </a:bodyPr>
          <a:lstStyle/>
          <a:p>
            <a:pPr marL="342900" lvl="0" indent="-342900">
              <a:lnSpc>
                <a:spcPct val="115000"/>
              </a:lnSpc>
              <a:buFont typeface="Symbol" pitchFamily="2" charset="2"/>
              <a:buChar char=""/>
            </a:pPr>
            <a:r>
              <a:rPr lang="it-IT" sz="2400" i="1" dirty="0"/>
              <a:t>     </a:t>
            </a:r>
            <a:r>
              <a:rPr lang="it-IT" sz="2400" i="1" u="sng" dirty="0">
                <a:solidFill>
                  <a:srgbClr val="FF0000"/>
                </a:solidFill>
              </a:rPr>
              <a:t>ATTIVITA’ CONTO TERZI</a:t>
            </a:r>
            <a:endParaRPr lang="it-IT"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15000"/>
              </a:lnSpc>
              <a:buFont typeface="Wingdings" pitchFamily="2" charset="2"/>
              <a:buChar char=""/>
            </a:pPr>
            <a:r>
              <a:rPr lang="it-IT" sz="2400" b="1" dirty="0">
                <a:effectLst/>
                <a:latin typeface="Calibri" panose="020F0502020204030204" pitchFamily="34" charset="0"/>
                <a:ea typeface="Calibri" panose="020F0502020204030204" pitchFamily="34" charset="0"/>
                <a:cs typeface="Times New Roman" panose="02020603050405020304" pitchFamily="18" charset="0"/>
              </a:rPr>
              <a:t>Attività commerciale</a:t>
            </a:r>
            <a:r>
              <a:rPr lang="it-IT" sz="2400" dirty="0">
                <a:effectLst/>
                <a:latin typeface="Calibri" panose="020F0502020204030204" pitchFamily="34" charset="0"/>
                <a:ea typeface="Calibri" panose="020F0502020204030204" pitchFamily="34" charset="0"/>
                <a:cs typeface="Times New Roman" panose="02020603050405020304" pitchFamily="18" charset="0"/>
              </a:rPr>
              <a:t> (</a:t>
            </a:r>
            <a:r>
              <a:rPr lang="it-IT" sz="2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ricerca commissionata, </a:t>
            </a:r>
            <a:r>
              <a:rPr lang="it-IT" sz="2400" dirty="0">
                <a:effectLst/>
                <a:latin typeface="Calibri" panose="020F0502020204030204" pitchFamily="34" charset="0"/>
                <a:ea typeface="Calibri" panose="020F0502020204030204" pitchFamily="34" charset="0"/>
                <a:cs typeface="Times New Roman" panose="02020603050405020304" pitchFamily="18" charset="0"/>
              </a:rPr>
              <a:t>prestazioni a tariffario, </a:t>
            </a:r>
            <a:r>
              <a:rPr lang="it-IT" sz="2400" i="1" u="sng" dirty="0">
                <a:effectLst/>
                <a:latin typeface="Calibri" panose="020F0502020204030204" pitchFamily="34" charset="0"/>
                <a:ea typeface="Calibri" panose="020F0502020204030204" pitchFamily="34" charset="0"/>
                <a:cs typeface="Times New Roman" panose="02020603050405020304" pitchFamily="18" charset="0"/>
              </a:rPr>
              <a:t>attività didattica in conto terzi</a:t>
            </a:r>
            <a:r>
              <a:rPr lang="it-IT" sz="2400" dirty="0">
                <a:effectLst/>
                <a:latin typeface="Calibri" panose="020F0502020204030204" pitchFamily="34" charset="0"/>
                <a:ea typeface="Calibri" panose="020F0502020204030204" pitchFamily="34" charset="0"/>
                <a:cs typeface="Times New Roman" panose="02020603050405020304" pitchFamily="18" charset="0"/>
              </a:rPr>
              <a:t>, </a:t>
            </a:r>
            <a:r>
              <a:rPr lang="it-IT" sz="2400" i="1" u="sng" dirty="0">
                <a:effectLst/>
                <a:latin typeface="Calibri" panose="020F0502020204030204" pitchFamily="34" charset="0"/>
                <a:ea typeface="Calibri" panose="020F0502020204030204" pitchFamily="34" charset="0"/>
                <a:cs typeface="Times New Roman" panose="02020603050405020304" pitchFamily="18" charset="0"/>
              </a:rPr>
              <a:t>seminari e convegni</a:t>
            </a:r>
            <a:r>
              <a:rPr lang="it-IT" sz="2400" dirty="0">
                <a:effectLst/>
                <a:latin typeface="Calibri" panose="020F0502020204030204" pitchFamily="34" charset="0"/>
                <a:ea typeface="Calibri" panose="020F0502020204030204" pitchFamily="34" charset="0"/>
                <a:cs typeface="Times New Roman" panose="02020603050405020304" pitchFamily="18" charset="0"/>
              </a:rPr>
              <a:t>, altra attività commerciale);</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pPr>
            <a:r>
              <a:rPr lang="it-IT" sz="2400" b="1" i="1" u="sng" dirty="0">
                <a:effectLst/>
                <a:latin typeface="Calibri" panose="020F0502020204030204" pitchFamily="34" charset="0"/>
                <a:ea typeface="Calibri" panose="020F0502020204030204" pitchFamily="34" charset="0"/>
                <a:cs typeface="Times New Roman" panose="02020603050405020304" pitchFamily="18" charset="0"/>
              </a:rPr>
              <a:t>ESEMPI</a:t>
            </a:r>
          </a:p>
          <a:p>
            <a:pPr lvl="2">
              <a:lnSpc>
                <a:spcPct val="115000"/>
              </a:lnSpc>
            </a:pPr>
            <a:r>
              <a:rPr lang="it-IT" sz="2400" dirty="0">
                <a:latin typeface="Calibri" panose="020F0502020204030204" pitchFamily="34" charset="0"/>
                <a:ea typeface="Calibri" panose="020F0502020204030204" pitchFamily="34" charset="0"/>
                <a:cs typeface="Times New Roman" panose="02020603050405020304" pitchFamily="18" charset="0"/>
              </a:rPr>
              <a:t>- Ricerca ACOBA anno 2021 importo 20.000 euro - anno 2022 importo 15.000 </a:t>
            </a:r>
            <a:r>
              <a:rPr lang="it-IT" sz="2400" dirty="0" err="1">
                <a:latin typeface="Calibri" panose="020F0502020204030204" pitchFamily="34" charset="0"/>
                <a:ea typeface="Calibri" panose="020F0502020204030204" pitchFamily="34" charset="0"/>
                <a:cs typeface="Times New Roman" panose="02020603050405020304" pitchFamily="18" charset="0"/>
              </a:rPr>
              <a:t>ecc</a:t>
            </a:r>
            <a:endParaRPr lang="it-IT" sz="2400"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pPr>
            <a:r>
              <a:rPr lang="it-IT" sz="2400" dirty="0">
                <a:latin typeface="Calibri" panose="020F0502020204030204" pitchFamily="34" charset="0"/>
                <a:ea typeface="Calibri" panose="020F0502020204030204" pitchFamily="34" charset="0"/>
                <a:cs typeface="Times New Roman" panose="02020603050405020304" pitchFamily="18" charset="0"/>
              </a:rPr>
              <a:t>- DITTA XYZ. Incarico per prestazione di carattere intellettuale per una relazione scientifica (Titolo) nell’ambito del Congresso Internazionale ZZZ, tenuta in data WWW. Per tale prestazione viene fissato un compenso forfettario di Euro XXX,00 + IVA</a:t>
            </a:r>
          </a:p>
        </p:txBody>
      </p:sp>
    </p:spTree>
    <p:extLst>
      <p:ext uri="{BB962C8B-B14F-4D97-AF65-F5344CB8AC3E}">
        <p14:creationId xmlns:p14="http://schemas.microsoft.com/office/powerpoint/2010/main" val="26933266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5B8DEE2-6E23-4A00-DB6F-D29A9FFCE1F2}"/>
              </a:ext>
            </a:extLst>
          </p:cNvPr>
          <p:cNvSpPr txBox="1"/>
          <p:nvPr/>
        </p:nvSpPr>
        <p:spPr>
          <a:xfrm>
            <a:off x="1927278" y="490025"/>
            <a:ext cx="8539090" cy="738664"/>
          </a:xfrm>
          <a:prstGeom prst="rect">
            <a:avLst/>
          </a:prstGeom>
          <a:solidFill>
            <a:schemeClr val="bg1"/>
          </a:solidFill>
        </p:spPr>
        <p:txBody>
          <a:bodyPr wrap="square" rtlCol="0">
            <a:spAutoFit/>
          </a:bodyPr>
          <a:lstStyle/>
          <a:p>
            <a:r>
              <a:rPr lang="it-IT" sz="4200" dirty="0"/>
              <a:t>TERZA MISSIONE E IMPATTO SOCIALE</a:t>
            </a:r>
          </a:p>
        </p:txBody>
      </p:sp>
      <p:pic>
        <p:nvPicPr>
          <p:cNvPr id="5" name="Immagine 4">
            <a:extLst>
              <a:ext uri="{FF2B5EF4-FFF2-40B4-BE49-F238E27FC236}">
                <a16:creationId xmlns:a16="http://schemas.microsoft.com/office/drawing/2014/main" id="{27B6CC63-9CBF-EDAE-59D7-3BAEB575497A}"/>
              </a:ext>
            </a:extLst>
          </p:cNvPr>
          <p:cNvPicPr>
            <a:picLocks noChangeAspect="1"/>
          </p:cNvPicPr>
          <p:nvPr/>
        </p:nvPicPr>
        <p:blipFill rotWithShape="1">
          <a:blip r:embed="rId2"/>
          <a:srcRect t="85333"/>
          <a:stretch/>
        </p:blipFill>
        <p:spPr>
          <a:xfrm>
            <a:off x="-1" y="5852160"/>
            <a:ext cx="12191999" cy="1005840"/>
          </a:xfrm>
          <a:prstGeom prst="rect">
            <a:avLst/>
          </a:prstGeom>
        </p:spPr>
      </p:pic>
      <p:sp>
        <p:nvSpPr>
          <p:cNvPr id="6" name="CasellaDiTesto 5">
            <a:extLst>
              <a:ext uri="{FF2B5EF4-FFF2-40B4-BE49-F238E27FC236}">
                <a16:creationId xmlns:a16="http://schemas.microsoft.com/office/drawing/2014/main" id="{7B57734A-D9A4-5CD9-09E5-D0B213FCEF16}"/>
              </a:ext>
            </a:extLst>
          </p:cNvPr>
          <p:cNvSpPr txBox="1"/>
          <p:nvPr/>
        </p:nvSpPr>
        <p:spPr>
          <a:xfrm>
            <a:off x="750276" y="1167614"/>
            <a:ext cx="10391335" cy="4867679"/>
          </a:xfrm>
          <a:prstGeom prst="rect">
            <a:avLst/>
          </a:prstGeom>
          <a:solidFill>
            <a:schemeClr val="bg1"/>
          </a:solidFill>
        </p:spPr>
        <p:txBody>
          <a:bodyPr wrap="square" rtlCol="0">
            <a:spAutoFit/>
          </a:bodyPr>
          <a:lstStyle/>
          <a:p>
            <a:pPr marL="342900" lvl="0" indent="-342900">
              <a:lnSpc>
                <a:spcPct val="115000"/>
              </a:lnSpc>
              <a:buFont typeface="Symbol" pitchFamily="2" charset="2"/>
              <a:buChar char=""/>
            </a:pPr>
            <a:r>
              <a:rPr lang="it-IT" sz="2400" i="1" dirty="0"/>
              <a:t>     </a:t>
            </a:r>
            <a:r>
              <a:rPr lang="it-IT" sz="2400" i="1" u="sng" dirty="0">
                <a:solidFill>
                  <a:srgbClr val="FF0000"/>
                </a:solidFill>
              </a:rPr>
              <a:t>SALUTE PUBBLICA</a:t>
            </a:r>
            <a:r>
              <a:rPr lang="it-IT" sz="2400" dirty="0"/>
              <a:t>: riguarda le attività di </a:t>
            </a:r>
            <a:r>
              <a:rPr lang="it-IT" sz="2400" dirty="0">
                <a:effectLst/>
                <a:latin typeface="Calibri" panose="020F0502020204030204" pitchFamily="34" charset="0"/>
                <a:ea typeface="Calibri" panose="020F0502020204030204" pitchFamily="34" charset="0"/>
                <a:cs typeface="Times New Roman" panose="02020603050405020304" pitchFamily="18" charset="0"/>
              </a:rPr>
              <a:t>ricerca (in campo sanitario) per la salute pubblica svolte dagli atenei nei confronti della comunità. Solo quelle attività di ricerca, come la ricerca clinica, (e le strutture a supporto come </a:t>
            </a:r>
            <a:r>
              <a:rPr lang="it-IT" sz="2400" b="1" dirty="0">
                <a:effectLst/>
                <a:latin typeface="Calibri" panose="020F0502020204030204" pitchFamily="34" charset="0"/>
                <a:ea typeface="Calibri" panose="020F0502020204030204" pitchFamily="34" charset="0"/>
                <a:cs typeface="Times New Roman" panose="02020603050405020304" pitchFamily="18" charset="0"/>
              </a:rPr>
              <a:t>OSPEDALE VETERINARIO</a:t>
            </a:r>
            <a:r>
              <a:rPr lang="it-IT" sz="2400" dirty="0">
                <a:effectLst/>
                <a:latin typeface="Calibri" panose="020F0502020204030204" pitchFamily="34" charset="0"/>
                <a:ea typeface="Calibri" panose="020F0502020204030204" pitchFamily="34" charset="0"/>
                <a:cs typeface="Times New Roman" panose="02020603050405020304" pitchFamily="18" charset="0"/>
              </a:rPr>
              <a:t>) che hanno ricadute prevalentemente sulla salute pubblica e sono volte a migliorare la qualità della vita oggettiva e percepita della popolazione.</a:t>
            </a:r>
          </a:p>
          <a:p>
            <a:pPr marL="1143000" lvl="2" indent="-228600">
              <a:lnSpc>
                <a:spcPct val="115000"/>
              </a:lnSpc>
              <a:buFont typeface="Wingdings" pitchFamily="2" charset="2"/>
              <a:buChar char=""/>
            </a:pPr>
            <a:r>
              <a:rPr lang="it-IT"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Sperimentazione clinica su farmaci e dispositivi medici </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15000"/>
              </a:lnSpc>
              <a:buFont typeface="Wingdings" pitchFamily="2" charset="2"/>
              <a:buChar char=""/>
            </a:pPr>
            <a:r>
              <a:rPr lang="it-IT"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Altre attività di ricerca clinica</a:t>
            </a:r>
            <a:r>
              <a:rPr lang="it-IT"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(studi non interventistici, empowerment dei pazienti)</a:t>
            </a:r>
            <a:endParaRPr lang="it-IT" sz="24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15000"/>
              </a:lnSpc>
              <a:spcAft>
                <a:spcPts val="1000"/>
              </a:spcAft>
              <a:buFont typeface="Wingdings" pitchFamily="2" charset="2"/>
              <a:buChar char=""/>
            </a:pPr>
            <a:r>
              <a:rPr lang="it-IT" sz="24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Strutture a supporto</a:t>
            </a:r>
            <a:r>
              <a:rPr lang="it-IT" sz="2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(OSPEDALE VETERINARIO, BIOBANCHE, AZD)</a:t>
            </a:r>
          </a:p>
          <a:p>
            <a:pPr marL="1143000" lvl="2" indent="-228600">
              <a:lnSpc>
                <a:spcPct val="115000"/>
              </a:lnSpc>
              <a:spcAft>
                <a:spcPts val="1000"/>
              </a:spcAft>
              <a:buFont typeface="Wingdings" pitchFamily="2" charset="2"/>
              <a:buChar char=""/>
            </a:pPr>
            <a:r>
              <a:rPr lang="it-IT" sz="2400" b="1" dirty="0">
                <a:solidFill>
                  <a:srgbClr val="000000"/>
                </a:solidFill>
                <a:latin typeface="Calibri" panose="020F0502020204030204" pitchFamily="34" charset="0"/>
                <a:ea typeface="Calibri" panose="020F0502020204030204" pitchFamily="34" charset="0"/>
                <a:cs typeface="Times New Roman" panose="02020603050405020304" pitchFamily="18" charset="0"/>
              </a:rPr>
              <a:t>Sicurezza alimentare ?</a:t>
            </a:r>
            <a:endParaRPr lang="it-IT"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503765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5B8DEE2-6E23-4A00-DB6F-D29A9FFCE1F2}"/>
              </a:ext>
            </a:extLst>
          </p:cNvPr>
          <p:cNvSpPr txBox="1"/>
          <p:nvPr/>
        </p:nvSpPr>
        <p:spPr>
          <a:xfrm>
            <a:off x="1927278" y="490025"/>
            <a:ext cx="8539090" cy="738664"/>
          </a:xfrm>
          <a:prstGeom prst="rect">
            <a:avLst/>
          </a:prstGeom>
          <a:solidFill>
            <a:schemeClr val="bg1"/>
          </a:solidFill>
        </p:spPr>
        <p:txBody>
          <a:bodyPr wrap="square" rtlCol="0">
            <a:spAutoFit/>
          </a:bodyPr>
          <a:lstStyle/>
          <a:p>
            <a:r>
              <a:rPr lang="it-IT" sz="4200" dirty="0"/>
              <a:t>TERZA MISSIONE E IMPATTO SOCIALE</a:t>
            </a:r>
          </a:p>
        </p:txBody>
      </p:sp>
      <p:pic>
        <p:nvPicPr>
          <p:cNvPr id="5" name="Immagine 4">
            <a:extLst>
              <a:ext uri="{FF2B5EF4-FFF2-40B4-BE49-F238E27FC236}">
                <a16:creationId xmlns:a16="http://schemas.microsoft.com/office/drawing/2014/main" id="{27B6CC63-9CBF-EDAE-59D7-3BAEB575497A}"/>
              </a:ext>
            </a:extLst>
          </p:cNvPr>
          <p:cNvPicPr>
            <a:picLocks noChangeAspect="1"/>
          </p:cNvPicPr>
          <p:nvPr/>
        </p:nvPicPr>
        <p:blipFill rotWithShape="1">
          <a:blip r:embed="rId2"/>
          <a:srcRect t="85333"/>
          <a:stretch/>
        </p:blipFill>
        <p:spPr>
          <a:xfrm>
            <a:off x="-1" y="5852160"/>
            <a:ext cx="12191999" cy="1005840"/>
          </a:xfrm>
          <a:prstGeom prst="rect">
            <a:avLst/>
          </a:prstGeom>
        </p:spPr>
      </p:pic>
      <p:sp>
        <p:nvSpPr>
          <p:cNvPr id="6" name="CasellaDiTesto 5">
            <a:extLst>
              <a:ext uri="{FF2B5EF4-FFF2-40B4-BE49-F238E27FC236}">
                <a16:creationId xmlns:a16="http://schemas.microsoft.com/office/drawing/2014/main" id="{7B57734A-D9A4-5CD9-09E5-D0B213FCEF16}"/>
              </a:ext>
            </a:extLst>
          </p:cNvPr>
          <p:cNvSpPr txBox="1"/>
          <p:nvPr/>
        </p:nvSpPr>
        <p:spPr>
          <a:xfrm>
            <a:off x="422032" y="1308294"/>
            <a:ext cx="10719580" cy="4405437"/>
          </a:xfrm>
          <a:prstGeom prst="rect">
            <a:avLst/>
          </a:prstGeom>
          <a:solidFill>
            <a:schemeClr val="bg1"/>
          </a:solidFill>
        </p:spPr>
        <p:txBody>
          <a:bodyPr wrap="square" rtlCol="0">
            <a:spAutoFit/>
          </a:bodyPr>
          <a:lstStyle/>
          <a:p>
            <a:pPr marL="342900" lvl="0" indent="-342900">
              <a:lnSpc>
                <a:spcPct val="115000"/>
              </a:lnSpc>
              <a:buFont typeface="Symbol" pitchFamily="2" charset="2"/>
              <a:buChar char=""/>
            </a:pPr>
            <a:r>
              <a:rPr lang="it-IT" sz="2400" i="1" dirty="0"/>
              <a:t>     </a:t>
            </a:r>
            <a:r>
              <a:rPr lang="it-IT" sz="2800" i="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FORMAZIONE CONTINUA, APPRENDIMENTO PERMANENTE E DIDATTICA APERTA</a:t>
            </a:r>
            <a:r>
              <a:rPr lang="it-IT" sz="2400" dirty="0">
                <a:effectLst/>
                <a:latin typeface="Calibri" panose="020F0502020204030204" pitchFamily="34" charset="0"/>
                <a:ea typeface="Calibri" panose="020F0502020204030204" pitchFamily="34" charset="0"/>
                <a:cs typeface="Times New Roman" panose="02020603050405020304" pitchFamily="18" charset="0"/>
              </a:rPr>
              <a:t>: </a:t>
            </a:r>
            <a:r>
              <a:rPr lang="it-IT" sz="2600" dirty="0">
                <a:effectLst/>
                <a:latin typeface="Calibri" panose="020F0502020204030204" pitchFamily="34" charset="0"/>
                <a:ea typeface="Calibri" panose="020F0502020204030204" pitchFamily="34" charset="0"/>
                <a:cs typeface="Times New Roman" panose="02020603050405020304" pitchFamily="18" charset="0"/>
              </a:rPr>
              <a:t>articolata in </a:t>
            </a:r>
          </a:p>
          <a:p>
            <a:pPr marL="1143000" lvl="2" indent="-228600">
              <a:lnSpc>
                <a:spcPct val="115000"/>
              </a:lnSpc>
              <a:buFont typeface="Wingdings" pitchFamily="2" charset="2"/>
              <a:buChar char=""/>
            </a:pPr>
            <a:r>
              <a:rPr lang="it-IT" sz="2600" b="1" dirty="0">
                <a:effectLst/>
                <a:latin typeface="Calibri" panose="020F0502020204030204" pitchFamily="34" charset="0"/>
                <a:ea typeface="Calibri" panose="020F0502020204030204" pitchFamily="34" charset="0"/>
                <a:cs typeface="Times New Roman" panose="02020603050405020304" pitchFamily="18" charset="0"/>
              </a:rPr>
              <a:t>Formazione continua (alta formazione, Master, corsi di Perfezionamento)</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15000"/>
              </a:lnSpc>
              <a:buFont typeface="Wingdings" pitchFamily="2" charset="2"/>
              <a:buChar char=""/>
            </a:pPr>
            <a:r>
              <a:rPr lang="it-IT" sz="2600" b="1" u="sng" dirty="0">
                <a:effectLst/>
                <a:latin typeface="Calibri" panose="020F0502020204030204" pitchFamily="34" charset="0"/>
                <a:ea typeface="Calibri" panose="020F0502020204030204" pitchFamily="34" charset="0"/>
                <a:cs typeface="Times New Roman" panose="02020603050405020304" pitchFamily="18" charset="0"/>
              </a:rPr>
              <a:t>Educazione Continua in Medicina (ECM)</a:t>
            </a:r>
            <a:endParaRPr lang="it-IT" sz="2600" u="sng"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15000"/>
              </a:lnSpc>
              <a:buFont typeface="Wingdings" pitchFamily="2" charset="2"/>
              <a:buChar char=""/>
            </a:pPr>
            <a:r>
              <a:rPr lang="it-IT" sz="2600" b="1" dirty="0">
                <a:effectLst/>
                <a:latin typeface="Calibri" panose="020F0502020204030204" pitchFamily="34" charset="0"/>
                <a:ea typeface="Calibri" panose="020F0502020204030204" pitchFamily="34" charset="0"/>
                <a:cs typeface="Times New Roman" panose="02020603050405020304" pitchFamily="18" charset="0"/>
              </a:rPr>
              <a:t>Certificazione dell’apprendimento</a:t>
            </a:r>
            <a:endParaRPr lang="it-IT" sz="2600"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15000"/>
              </a:lnSpc>
              <a:buFont typeface="Wingdings" pitchFamily="2" charset="2"/>
              <a:buChar char=""/>
            </a:pPr>
            <a:r>
              <a:rPr lang="it-IT" sz="2600" b="1" u="sng" dirty="0">
                <a:effectLst/>
                <a:latin typeface="Calibri" panose="020F0502020204030204" pitchFamily="34" charset="0"/>
                <a:ea typeface="Calibri" panose="020F0502020204030204" pitchFamily="34" charset="0"/>
                <a:cs typeface="Times New Roman" panose="02020603050405020304" pitchFamily="18" charset="0"/>
              </a:rPr>
              <a:t>Alternanza scuola-lavoro (PCTO)</a:t>
            </a:r>
            <a:endParaRPr lang="it-IT" sz="2600" u="sng" dirty="0">
              <a:effectLst/>
              <a:latin typeface="Calibri" panose="020F0502020204030204" pitchFamily="34" charset="0"/>
              <a:ea typeface="Calibri" panose="020F0502020204030204" pitchFamily="34" charset="0"/>
              <a:cs typeface="Times New Roman" panose="02020603050405020304" pitchFamily="18" charset="0"/>
            </a:endParaRPr>
          </a:p>
          <a:p>
            <a:pPr marL="1143000" lvl="2" indent="-228600">
              <a:lnSpc>
                <a:spcPct val="115000"/>
              </a:lnSpc>
              <a:spcAft>
                <a:spcPts val="1000"/>
              </a:spcAft>
              <a:buFont typeface="Wingdings" pitchFamily="2" charset="2"/>
              <a:buChar char=""/>
            </a:pPr>
            <a:r>
              <a:rPr lang="en-US" sz="2600" b="1" dirty="0">
                <a:effectLst/>
                <a:latin typeface="Calibri" panose="020F0502020204030204" pitchFamily="34" charset="0"/>
                <a:ea typeface="Calibri" panose="020F0502020204030204" pitchFamily="34" charset="0"/>
                <a:cs typeface="Times New Roman" panose="02020603050405020304" pitchFamily="18" charset="0"/>
              </a:rPr>
              <a:t>MOOC (Massive Open Online Courses)</a:t>
            </a:r>
            <a:endParaRPr lang="it-IT" sz="2600" b="1" dirty="0">
              <a:latin typeface="Calibri" panose="020F0502020204030204" pitchFamily="34" charset="0"/>
              <a:ea typeface="Calibri" panose="020F0502020204030204" pitchFamily="34" charset="0"/>
              <a:cs typeface="Times New Roman" panose="02020603050405020304" pitchFamily="18" charset="0"/>
            </a:endParaRPr>
          </a:p>
          <a:p>
            <a:pPr lvl="2">
              <a:lnSpc>
                <a:spcPct val="115000"/>
              </a:lnSpc>
              <a:spcAft>
                <a:spcPts val="1000"/>
              </a:spcAft>
            </a:pPr>
            <a:r>
              <a:rPr lang="it-IT" sz="2600" b="1" i="1" u="sng" dirty="0">
                <a:highlight>
                  <a:srgbClr val="FFFF00"/>
                </a:highlight>
                <a:latin typeface="Calibri" panose="020F0502020204030204" pitchFamily="34" charset="0"/>
                <a:ea typeface="Calibri" panose="020F0502020204030204" pitchFamily="34" charset="0"/>
                <a:cs typeface="Times New Roman" panose="02020603050405020304" pitchFamily="18" charset="0"/>
              </a:rPr>
              <a:t>TITOLO EVENTO, N° EVENTI, N°PARTECIPANTI ED IMPORTI PERCEPITI</a:t>
            </a:r>
            <a:endParaRPr lang="en-US" sz="2600" b="1" i="1" u="sng"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2406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sellaDiTesto 3">
            <a:extLst>
              <a:ext uri="{FF2B5EF4-FFF2-40B4-BE49-F238E27FC236}">
                <a16:creationId xmlns:a16="http://schemas.microsoft.com/office/drawing/2014/main" id="{A5B8DEE2-6E23-4A00-DB6F-D29A9FFCE1F2}"/>
              </a:ext>
            </a:extLst>
          </p:cNvPr>
          <p:cNvSpPr txBox="1"/>
          <p:nvPr/>
        </p:nvSpPr>
        <p:spPr>
          <a:xfrm>
            <a:off x="1927278" y="307142"/>
            <a:ext cx="8539090" cy="738664"/>
          </a:xfrm>
          <a:prstGeom prst="rect">
            <a:avLst/>
          </a:prstGeom>
          <a:solidFill>
            <a:schemeClr val="bg1"/>
          </a:solidFill>
        </p:spPr>
        <p:txBody>
          <a:bodyPr wrap="square" rtlCol="0">
            <a:spAutoFit/>
          </a:bodyPr>
          <a:lstStyle/>
          <a:p>
            <a:r>
              <a:rPr lang="it-IT" sz="4200" dirty="0"/>
              <a:t>TERZA MISSIONE E IMPATTO SOCIALE</a:t>
            </a:r>
          </a:p>
        </p:txBody>
      </p:sp>
      <p:pic>
        <p:nvPicPr>
          <p:cNvPr id="5" name="Immagine 4">
            <a:extLst>
              <a:ext uri="{FF2B5EF4-FFF2-40B4-BE49-F238E27FC236}">
                <a16:creationId xmlns:a16="http://schemas.microsoft.com/office/drawing/2014/main" id="{27B6CC63-9CBF-EDAE-59D7-3BAEB575497A}"/>
              </a:ext>
            </a:extLst>
          </p:cNvPr>
          <p:cNvPicPr>
            <a:picLocks noChangeAspect="1"/>
          </p:cNvPicPr>
          <p:nvPr/>
        </p:nvPicPr>
        <p:blipFill rotWithShape="1">
          <a:blip r:embed="rId2"/>
          <a:srcRect t="85333"/>
          <a:stretch/>
        </p:blipFill>
        <p:spPr>
          <a:xfrm>
            <a:off x="-1" y="5852160"/>
            <a:ext cx="12191999" cy="1005840"/>
          </a:xfrm>
          <a:prstGeom prst="rect">
            <a:avLst/>
          </a:prstGeom>
        </p:spPr>
      </p:pic>
      <p:sp>
        <p:nvSpPr>
          <p:cNvPr id="6" name="CasellaDiTesto 5">
            <a:extLst>
              <a:ext uri="{FF2B5EF4-FFF2-40B4-BE49-F238E27FC236}">
                <a16:creationId xmlns:a16="http://schemas.microsoft.com/office/drawing/2014/main" id="{7B57734A-D9A4-5CD9-09E5-D0B213FCEF16}"/>
              </a:ext>
            </a:extLst>
          </p:cNvPr>
          <p:cNvSpPr txBox="1"/>
          <p:nvPr/>
        </p:nvSpPr>
        <p:spPr>
          <a:xfrm>
            <a:off x="750276" y="1125410"/>
            <a:ext cx="10391335" cy="4814395"/>
          </a:xfrm>
          <a:prstGeom prst="rect">
            <a:avLst/>
          </a:prstGeom>
          <a:solidFill>
            <a:schemeClr val="bg1"/>
          </a:solidFill>
        </p:spPr>
        <p:txBody>
          <a:bodyPr wrap="square" rtlCol="0">
            <a:spAutoFit/>
          </a:bodyPr>
          <a:lstStyle/>
          <a:p>
            <a:pPr marL="342900" lvl="0" indent="-342900">
              <a:lnSpc>
                <a:spcPct val="115000"/>
              </a:lnSpc>
              <a:buFont typeface="Symbol" pitchFamily="2" charset="2"/>
              <a:buChar char=""/>
            </a:pPr>
            <a:r>
              <a:rPr lang="it-IT" sz="2000" i="1" dirty="0"/>
              <a:t>     </a:t>
            </a:r>
            <a:r>
              <a:rPr lang="it-IT" sz="2800" i="1" u="sng"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PUBLIC ENGAGEMENT</a:t>
            </a:r>
            <a:r>
              <a:rPr lang="it-IT" sz="2000" dirty="0">
                <a:effectLst/>
                <a:latin typeface="Calibri" panose="020F0502020204030204" pitchFamily="34" charset="0"/>
                <a:ea typeface="Calibri" panose="020F0502020204030204" pitchFamily="34" charset="0"/>
                <a:cs typeface="Times New Roman" panose="02020603050405020304" pitchFamily="18" charset="0"/>
              </a:rPr>
              <a:t>: insieme di attività organizzate istituzionalmente con valore educativo, culturale e di sviluppo della società e rivolte a un </a:t>
            </a:r>
            <a:r>
              <a:rPr lang="it-IT" sz="2000" b="1" dirty="0">
                <a:effectLst/>
                <a:latin typeface="Calibri" panose="020F0502020204030204" pitchFamily="34" charset="0"/>
                <a:ea typeface="Calibri" panose="020F0502020204030204" pitchFamily="34" charset="0"/>
                <a:cs typeface="Times New Roman" panose="02020603050405020304" pitchFamily="18" charset="0"/>
              </a:rPr>
              <a:t>PUBBLICO NON ACCADEMICO</a:t>
            </a:r>
            <a:r>
              <a:rPr lang="it-IT" sz="2000" dirty="0">
                <a:effectLst/>
                <a:latin typeface="Calibri" panose="020F0502020204030204" pitchFamily="34" charset="0"/>
                <a:ea typeface="Calibri" panose="020F0502020204030204" pitchFamily="34" charset="0"/>
                <a:cs typeface="Times New Roman" panose="02020603050405020304" pitchFamily="18" charset="0"/>
              </a:rPr>
              <a:t>.</a:t>
            </a:r>
          </a:p>
          <a:p>
            <a:pPr marL="1143000" lvl="2" indent="-228600">
              <a:lnSpc>
                <a:spcPct val="115000"/>
              </a:lnSpc>
              <a:buFont typeface="Wingdings" pitchFamily="2" charset="2"/>
              <a:buChar char=""/>
            </a:pPr>
            <a:r>
              <a:rPr lang="it-IT" sz="2000" b="1" dirty="0">
                <a:effectLst/>
                <a:latin typeface="Calibri" panose="020F0502020204030204" pitchFamily="34" charset="0"/>
                <a:ea typeface="Calibri" panose="020F0502020204030204" pitchFamily="34" charset="0"/>
                <a:cs typeface="Times New Roman" panose="02020603050405020304" pitchFamily="18" charset="0"/>
              </a:rPr>
              <a:t>organizzazione di eventi</a:t>
            </a:r>
            <a:r>
              <a:rPr lang="it-IT" sz="2000" dirty="0">
                <a:effectLst/>
                <a:latin typeface="Calibri" panose="020F0502020204030204" pitchFamily="34" charset="0"/>
                <a:ea typeface="Calibri" panose="020F0502020204030204" pitchFamily="34" charset="0"/>
                <a:cs typeface="Times New Roman" panose="02020603050405020304" pitchFamily="18" charset="0"/>
              </a:rPr>
              <a:t> come concerti, spettacoli teatrali, rassegne cinematografiche, eventi sportivi, mostre e altri eventi di pubblica utilità aperti alla comunità </a:t>
            </a:r>
          </a:p>
          <a:p>
            <a:pPr marL="1143000" lvl="2" indent="-228600">
              <a:lnSpc>
                <a:spcPct val="115000"/>
              </a:lnSpc>
              <a:buFont typeface="Wingdings" pitchFamily="2" charset="2"/>
              <a:buChar char=""/>
            </a:pPr>
            <a:r>
              <a:rPr lang="it-IT" sz="2000" b="1" dirty="0">
                <a:effectLst/>
                <a:latin typeface="Calibri" panose="020F0502020204030204" pitchFamily="34" charset="0"/>
                <a:ea typeface="Calibri" panose="020F0502020204030204" pitchFamily="34" charset="0"/>
                <a:cs typeface="Times New Roman" panose="02020603050405020304" pitchFamily="18" charset="0"/>
              </a:rPr>
              <a:t>pubblicazioni</a:t>
            </a:r>
            <a:r>
              <a:rPr lang="it-IT" sz="2000" dirty="0">
                <a:effectLst/>
                <a:latin typeface="Calibri" panose="020F0502020204030204" pitchFamily="34" charset="0"/>
                <a:ea typeface="Calibri" panose="020F0502020204030204" pitchFamily="34" charset="0"/>
                <a:cs typeface="Times New Roman" panose="02020603050405020304" pitchFamily="18" charset="0"/>
              </a:rPr>
              <a:t> (cartacee e digitali) dedicate al pubblico non accademico; produzione di programmi radiofonici e televisivi; </a:t>
            </a:r>
            <a:r>
              <a:rPr lang="it-IT" sz="2000" u="sng" dirty="0">
                <a:effectLst/>
                <a:latin typeface="Calibri" panose="020F0502020204030204" pitchFamily="34" charset="0"/>
                <a:ea typeface="Calibri" panose="020F0502020204030204" pitchFamily="34" charset="0"/>
                <a:cs typeface="Times New Roman" panose="02020603050405020304" pitchFamily="18" charset="0"/>
              </a:rPr>
              <a:t>pubblicazione e gestione di siti web e altri canali social di comunicazione e divulgazione scientifica</a:t>
            </a:r>
            <a:r>
              <a:rPr lang="it-IT" sz="2000" dirty="0">
                <a:effectLst/>
                <a:latin typeface="Calibri" panose="020F0502020204030204" pitchFamily="34" charset="0"/>
                <a:ea typeface="Calibri" panose="020F0502020204030204" pitchFamily="34" charset="0"/>
                <a:cs typeface="Times New Roman" panose="02020603050405020304" pitchFamily="18" charset="0"/>
              </a:rPr>
              <a:t> (escluso il sito istituzionale dell’ateneo) </a:t>
            </a:r>
          </a:p>
          <a:p>
            <a:pPr marL="1143000" lvl="2" indent="-228600">
              <a:lnSpc>
                <a:spcPct val="115000"/>
              </a:lnSpc>
              <a:buFont typeface="Wingdings" pitchFamily="2" charset="2"/>
              <a:buChar char=""/>
            </a:pPr>
            <a:r>
              <a:rPr lang="it-IT" sz="2000" b="1" dirty="0">
                <a:effectLst/>
                <a:latin typeface="Calibri" panose="020F0502020204030204" pitchFamily="34" charset="0"/>
                <a:ea typeface="Calibri" panose="020F0502020204030204" pitchFamily="34" charset="0"/>
                <a:cs typeface="Times New Roman" panose="02020603050405020304" pitchFamily="18" charset="0"/>
              </a:rPr>
              <a:t>organizzazione di iniziative</a:t>
            </a:r>
            <a:r>
              <a:rPr lang="it-IT" sz="2000" dirty="0">
                <a:effectLst/>
                <a:latin typeface="Calibri" panose="020F0502020204030204" pitchFamily="34" charset="0"/>
                <a:ea typeface="Calibri" panose="020F0502020204030204" pitchFamily="34" charset="0"/>
                <a:cs typeface="Times New Roman" panose="02020603050405020304" pitchFamily="18" charset="0"/>
              </a:rPr>
              <a:t> di valorizzazione, consultazione e condivisione della ricerca (es. eventi di interazione tra ricercatori e pubblici, dibattiti, festival e caffè scientifici, consultazioni on-line) </a:t>
            </a:r>
          </a:p>
          <a:p>
            <a:pPr marL="1143000" lvl="2" indent="-228600">
              <a:lnSpc>
                <a:spcPct val="115000"/>
              </a:lnSpc>
              <a:buFont typeface="Wingdings" pitchFamily="2" charset="2"/>
              <a:buChar char=""/>
            </a:pPr>
            <a:r>
              <a:rPr lang="it-IT" sz="2000" b="1" dirty="0">
                <a:effectLst/>
                <a:latin typeface="Calibri" panose="020F0502020204030204" pitchFamily="34" charset="0"/>
                <a:ea typeface="Calibri" panose="020F0502020204030204" pitchFamily="34" charset="0"/>
                <a:cs typeface="Times New Roman" panose="02020603050405020304" pitchFamily="18" charset="0"/>
              </a:rPr>
              <a:t>iniziative di tutela della salute</a:t>
            </a:r>
            <a:r>
              <a:rPr lang="it-IT" sz="2000" dirty="0">
                <a:effectLst/>
                <a:latin typeface="Calibri" panose="020F0502020204030204" pitchFamily="34" charset="0"/>
                <a:ea typeface="Calibri" panose="020F0502020204030204" pitchFamily="34" charset="0"/>
                <a:cs typeface="Times New Roman" panose="02020603050405020304" pitchFamily="18" charset="0"/>
              </a:rPr>
              <a:t> (es. </a:t>
            </a:r>
            <a:r>
              <a:rPr lang="it-IT" sz="2000" u="sng" dirty="0">
                <a:effectLst/>
                <a:latin typeface="Calibri" panose="020F0502020204030204" pitchFamily="34" charset="0"/>
                <a:ea typeface="Calibri" panose="020F0502020204030204" pitchFamily="34" charset="0"/>
                <a:cs typeface="Times New Roman" panose="02020603050405020304" pitchFamily="18" charset="0"/>
              </a:rPr>
              <a:t>giornate informative e di prevenzione</a:t>
            </a:r>
            <a:r>
              <a:rPr lang="it-IT" sz="2000" dirty="0">
                <a:effectLst/>
                <a:latin typeface="Calibri" panose="020F0502020204030204" pitchFamily="34" charset="0"/>
                <a:ea typeface="Calibri" panose="020F0502020204030204" pitchFamily="34" charset="0"/>
                <a:cs typeface="Times New Roman" panose="02020603050405020304" pitchFamily="18" charset="0"/>
              </a:rPr>
              <a:t>, </a:t>
            </a:r>
            <a:r>
              <a:rPr lang="it-IT" sz="2000" u="sng" dirty="0">
                <a:effectLst/>
                <a:latin typeface="Calibri" panose="020F0502020204030204" pitchFamily="34" charset="0"/>
                <a:ea typeface="Calibri" panose="020F0502020204030204" pitchFamily="34" charset="0"/>
                <a:cs typeface="Times New Roman" panose="02020603050405020304" pitchFamily="18" charset="0"/>
              </a:rPr>
              <a:t>campagne di screening e di sensibilizzazione</a:t>
            </a:r>
            <a:r>
              <a:rPr lang="it-IT" sz="20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955885742"/>
      </p:ext>
    </p:extLst>
  </p:cSld>
  <p:clrMapOvr>
    <a:masterClrMapping/>
  </p:clrMapOvr>
</p:sld>
</file>

<file path=ppt/theme/theme1.xml><?xml version="1.0" encoding="utf-8"?>
<a:theme xmlns:a="http://schemas.openxmlformats.org/drawingml/2006/main" name="1_Personalizza struttur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Tema di Office">
  <a:themeElements>
    <a:clrScheme name="Tema di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i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i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1320</TotalTime>
  <Words>681</Words>
  <Application>Microsoft Macintosh PowerPoint</Application>
  <PresentationFormat>Widescreen</PresentationFormat>
  <Paragraphs>48</Paragraphs>
  <Slides>11</Slides>
  <Notes>0</Notes>
  <HiddenSlides>0</HiddenSlides>
  <MMClips>0</MMClips>
  <ScaleCrop>false</ScaleCrop>
  <HeadingPairs>
    <vt:vector size="6" baseType="variant">
      <vt:variant>
        <vt:lpstr>Caratteri utilizzati</vt:lpstr>
      </vt:variant>
      <vt:variant>
        <vt:i4>5</vt:i4>
      </vt:variant>
      <vt:variant>
        <vt:lpstr>Tema</vt:lpstr>
      </vt:variant>
      <vt:variant>
        <vt:i4>2</vt:i4>
      </vt:variant>
      <vt:variant>
        <vt:lpstr>Titoli diapositive</vt:lpstr>
      </vt:variant>
      <vt:variant>
        <vt:i4>11</vt:i4>
      </vt:variant>
    </vt:vector>
  </HeadingPairs>
  <TitlesOfParts>
    <vt:vector size="18" baseType="lpstr">
      <vt:lpstr>Arial</vt:lpstr>
      <vt:lpstr>Calibri</vt:lpstr>
      <vt:lpstr>Symbol</vt:lpstr>
      <vt:lpstr>Wingdings</vt:lpstr>
      <vt:lpstr>Work Sans</vt:lpstr>
      <vt:lpstr>1_Personalizza struttura</vt:lpstr>
      <vt:lpstr>1_Tema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Giovanna Ramaccini</dc:creator>
  <cp:lastModifiedBy>Francesco Birettoni</cp:lastModifiedBy>
  <cp:revision>78</cp:revision>
  <dcterms:created xsi:type="dcterms:W3CDTF">2020-06-25T14:02:18Z</dcterms:created>
  <dcterms:modified xsi:type="dcterms:W3CDTF">2023-06-05T17:20:56Z</dcterms:modified>
</cp:coreProperties>
</file>